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06"/>
  </p:notesMasterIdLst>
  <p:sldIdLst>
    <p:sldId id="256" r:id="rId2"/>
    <p:sldId id="257" r:id="rId3"/>
    <p:sldId id="270" r:id="rId4"/>
    <p:sldId id="263" r:id="rId5"/>
    <p:sldId id="368" r:id="rId6"/>
    <p:sldId id="262" r:id="rId7"/>
    <p:sldId id="261" r:id="rId8"/>
    <p:sldId id="259" r:id="rId9"/>
    <p:sldId id="305" r:id="rId10"/>
    <p:sldId id="304" r:id="rId11"/>
    <p:sldId id="306" r:id="rId12"/>
    <p:sldId id="307" r:id="rId13"/>
    <p:sldId id="281" r:id="rId14"/>
    <p:sldId id="298" r:id="rId15"/>
    <p:sldId id="297" r:id="rId16"/>
    <p:sldId id="299" r:id="rId17"/>
    <p:sldId id="280" r:id="rId18"/>
    <p:sldId id="301" r:id="rId19"/>
    <p:sldId id="300" r:id="rId20"/>
    <p:sldId id="271" r:id="rId21"/>
    <p:sldId id="278" r:id="rId22"/>
    <p:sldId id="282" r:id="rId23"/>
    <p:sldId id="283" r:id="rId24"/>
    <p:sldId id="279" r:id="rId25"/>
    <p:sldId id="284" r:id="rId26"/>
    <p:sldId id="302" r:id="rId27"/>
    <p:sldId id="303" r:id="rId28"/>
    <p:sldId id="269" r:id="rId29"/>
    <p:sldId id="317" r:id="rId30"/>
    <p:sldId id="318" r:id="rId31"/>
    <p:sldId id="272" r:id="rId32"/>
    <p:sldId id="319" r:id="rId33"/>
    <p:sldId id="312" r:id="rId34"/>
    <p:sldId id="320" r:id="rId35"/>
    <p:sldId id="321" r:id="rId36"/>
    <p:sldId id="322" r:id="rId37"/>
    <p:sldId id="339" r:id="rId38"/>
    <p:sldId id="285" r:id="rId39"/>
    <p:sldId id="336" r:id="rId40"/>
    <p:sldId id="337" r:id="rId41"/>
    <p:sldId id="340" r:id="rId42"/>
    <p:sldId id="338" r:id="rId43"/>
    <p:sldId id="295" r:id="rId44"/>
    <p:sldId id="294" r:id="rId45"/>
    <p:sldId id="341" r:id="rId46"/>
    <p:sldId id="286" r:id="rId47"/>
    <p:sldId id="316" r:id="rId48"/>
    <p:sldId id="268" r:id="rId49"/>
    <p:sldId id="273" r:id="rId50"/>
    <p:sldId id="315" r:id="rId51"/>
    <p:sldId id="343" r:id="rId52"/>
    <p:sldId id="287" r:id="rId53"/>
    <p:sldId id="289" r:id="rId54"/>
    <p:sldId id="290" r:id="rId55"/>
    <p:sldId id="344" r:id="rId56"/>
    <p:sldId id="267" r:id="rId57"/>
    <p:sldId id="274" r:id="rId58"/>
    <p:sldId id="345" r:id="rId59"/>
    <p:sldId id="346" r:id="rId60"/>
    <p:sldId id="291" r:id="rId61"/>
    <p:sldId id="360" r:id="rId62"/>
    <p:sldId id="350" r:id="rId63"/>
    <p:sldId id="351" r:id="rId64"/>
    <p:sldId id="352" r:id="rId65"/>
    <p:sldId id="353" r:id="rId66"/>
    <p:sldId id="354" r:id="rId67"/>
    <p:sldId id="355" r:id="rId68"/>
    <p:sldId id="356" r:id="rId69"/>
    <p:sldId id="348" r:id="rId70"/>
    <p:sldId id="357" r:id="rId71"/>
    <p:sldId id="358" r:id="rId72"/>
    <p:sldId id="349" r:id="rId73"/>
    <p:sldId id="265" r:id="rId74"/>
    <p:sldId id="275" r:id="rId75"/>
    <p:sldId id="308" r:id="rId76"/>
    <p:sldId id="309" r:id="rId77"/>
    <p:sldId id="310" r:id="rId78"/>
    <p:sldId id="311" r:id="rId79"/>
    <p:sldId id="369" r:id="rId80"/>
    <p:sldId id="370" r:id="rId81"/>
    <p:sldId id="266" r:id="rId82"/>
    <p:sldId id="326" r:id="rId83"/>
    <p:sldId id="362" r:id="rId84"/>
    <p:sldId id="327" r:id="rId85"/>
    <p:sldId id="365" r:id="rId86"/>
    <p:sldId id="276" r:id="rId87"/>
    <p:sldId id="364" r:id="rId88"/>
    <p:sldId id="323" r:id="rId89"/>
    <p:sldId id="363" r:id="rId90"/>
    <p:sldId id="324" r:id="rId91"/>
    <p:sldId id="328" r:id="rId92"/>
    <p:sldId id="329" r:id="rId93"/>
    <p:sldId id="366" r:id="rId94"/>
    <p:sldId id="330" r:id="rId95"/>
    <p:sldId id="325" r:id="rId96"/>
    <p:sldId id="331" r:id="rId97"/>
    <p:sldId id="367" r:id="rId98"/>
    <p:sldId id="332" r:id="rId99"/>
    <p:sldId id="264" r:id="rId100"/>
    <p:sldId id="277" r:id="rId101"/>
    <p:sldId id="333" r:id="rId102"/>
    <p:sldId id="334" r:id="rId103"/>
    <p:sldId id="335" r:id="rId104"/>
    <p:sldId id="361" r:id="rId10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9A46"/>
    <a:srgbClr val="5B9DFF"/>
    <a:srgbClr val="D68B1C"/>
    <a:srgbClr val="600060"/>
    <a:srgbClr val="E600AA"/>
    <a:srgbClr val="A8007C"/>
    <a:srgbClr val="2597FF"/>
    <a:srgbClr val="0097CC"/>
    <a:srgbClr val="FF75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716" y="114"/>
      </p:cViewPr>
      <p:guideLst>
        <p:guide orient="horz" pos="216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C1BE0E-6234-40D9-A3FD-097D9B6EAA5C}" type="datetimeFigureOut">
              <a:rPr lang="en-US" smtClean="0"/>
              <a:t>1/23/2024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351922-FE56-4053-8C6A-100A48ABB54C}" type="slidenum">
              <a:rPr lang="en-US" smtClean="0"/>
              <a:t>‹#›</a:t>
            </a:fld>
            <a:endParaRPr lang="en-US"/>
          </a:p>
        </p:txBody>
      </p:sp>
    </p:spTree>
    <p:extLst>
      <p:ext uri="{BB962C8B-B14F-4D97-AF65-F5344CB8AC3E}">
        <p14:creationId xmlns:p14="http://schemas.microsoft.com/office/powerpoint/2010/main" val="2976113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8965" y="5414165"/>
            <a:ext cx="8246070" cy="916230"/>
          </a:xfrm>
          <a:effectLst/>
        </p:spPr>
        <p:txBody>
          <a:bodyPr>
            <a:normAutofit/>
          </a:bodyPr>
          <a:lstStyle>
            <a:lvl1pPr algn="r">
              <a:defRPr sz="3600">
                <a:solidFill>
                  <a:srgbClr val="FFC000"/>
                </a:solidFill>
                <a:effectLst>
                  <a:outerShdw blurRad="50800" dist="38100" dir="2700000" algn="tl" rotWithShape="0">
                    <a:prstClr val="black">
                      <a:alpha val="65000"/>
                    </a:prst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48965" y="4803345"/>
            <a:ext cx="8246070" cy="610820"/>
          </a:xfrm>
        </p:spPr>
        <p:txBody>
          <a:bodyPr>
            <a:normAutofit/>
          </a:bodyPr>
          <a:lstStyle>
            <a:lvl1pPr marL="0" indent="0" algn="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1671" y="1291130"/>
            <a:ext cx="7940660" cy="610820"/>
          </a:xfrm>
        </p:spPr>
        <p:txBody>
          <a:bodyPr>
            <a:normAutofit/>
          </a:bodyPr>
          <a:lstStyle>
            <a:lvl1pPr algn="r">
              <a:defRPr sz="3600">
                <a:solidFill>
                  <a:srgbClr val="FFC000"/>
                </a:solidFill>
                <a:effectLst>
                  <a:outerShdw blurRad="50800" dist="38100" dir="2700000" algn="tl" rotWithShape="0">
                    <a:prstClr val="black">
                      <a:alpha val="65000"/>
                    </a:prst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1671" y="2207361"/>
            <a:ext cx="7940660" cy="4275739"/>
          </a:xfrm>
        </p:spPr>
        <p:txBody>
          <a:bodyPr/>
          <a:lstStyle>
            <a:lvl1pPr algn="l">
              <a:defRPr sz="280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1424" y="527605"/>
            <a:ext cx="6413610" cy="763525"/>
          </a:xfrm>
        </p:spPr>
        <p:txBody>
          <a:bodyPr>
            <a:normAutofit/>
          </a:bodyPr>
          <a:lstStyle>
            <a:lvl1pPr algn="l">
              <a:defRPr sz="3600">
                <a:solidFill>
                  <a:srgbClr val="FFC000"/>
                </a:solidFill>
                <a:effectLst>
                  <a:outerShdw blurRad="50800" dist="38100" dir="2700000" algn="tl" rotWithShape="0">
                    <a:prstClr val="black">
                      <a:alpha val="65000"/>
                    </a:prst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1425" y="1443835"/>
            <a:ext cx="6413610" cy="4275740"/>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3014"/>
            <a:ext cx="8229600" cy="58462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1273822"/>
            <a:ext cx="8229600" cy="532180"/>
          </a:xfrm>
        </p:spPr>
        <p:txBody>
          <a:bodyPr>
            <a:normAutofit/>
          </a:bodyPr>
          <a:lstStyle>
            <a:lvl1pPr algn="r">
              <a:defRPr sz="3600">
                <a:solidFill>
                  <a:srgbClr val="FFC000"/>
                </a:solidFill>
                <a:effectLst>
                  <a:outerShdw blurRad="50800" dist="38100" dir="2700000" algn="tl" rotWithShape="0">
                    <a:prstClr val="black">
                      <a:alpha val="65000"/>
                    </a:prst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48966" y="1901950"/>
            <a:ext cx="4123034" cy="763524"/>
          </a:xfrm>
        </p:spPr>
        <p:txBody>
          <a:bodyPr anchor="b"/>
          <a:lstStyle>
            <a:lvl1pPr marL="0" indent="0" algn="l">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48965" y="2818180"/>
            <a:ext cx="4123035" cy="3035058"/>
          </a:xfrm>
        </p:spPr>
        <p:txBody>
          <a:bodyPr/>
          <a:lstStyle>
            <a:lvl1pPr algn="l">
              <a:defRPr sz="2400">
                <a:solidFill>
                  <a:schemeClr val="bg1"/>
                </a:solidFill>
              </a:defRPr>
            </a:lvl1pPr>
            <a:lvl2pPr algn="l">
              <a:defRPr sz="2000">
                <a:solidFill>
                  <a:schemeClr val="bg1"/>
                </a:solidFill>
              </a:defRPr>
            </a:lvl2pPr>
            <a:lvl3pPr algn="l">
              <a:defRPr sz="1800">
                <a:solidFill>
                  <a:schemeClr val="bg1"/>
                </a:solidFill>
              </a:defRPr>
            </a:lvl3pPr>
            <a:lvl4pPr algn="l">
              <a:defRPr sz="1600">
                <a:solidFill>
                  <a:schemeClr val="bg1"/>
                </a:solidFill>
              </a:defRPr>
            </a:lvl4pPr>
            <a:lvl5pPr algn="l">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572001" y="1901950"/>
            <a:ext cx="4106566" cy="763525"/>
          </a:xfrm>
        </p:spPr>
        <p:txBody>
          <a:bodyPr anchor="b"/>
          <a:lstStyle>
            <a:lvl1pPr marL="0" indent="0" algn="l">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72000" y="2818181"/>
            <a:ext cx="4106566" cy="3035058"/>
          </a:xfrm>
        </p:spPr>
        <p:txBody>
          <a:bodyPr/>
          <a:lstStyle>
            <a:lvl1pPr algn="l">
              <a:defRPr sz="2400">
                <a:solidFill>
                  <a:schemeClr val="bg1"/>
                </a:solidFill>
              </a:defRPr>
            </a:lvl1pPr>
            <a:lvl2pPr algn="l">
              <a:defRPr sz="2000">
                <a:solidFill>
                  <a:schemeClr val="bg1"/>
                </a:solidFill>
              </a:defRPr>
            </a:lvl2pPr>
            <a:lvl3pPr algn="l">
              <a:defRPr sz="1800">
                <a:solidFill>
                  <a:schemeClr val="bg1"/>
                </a:solidFill>
              </a:defRPr>
            </a:lvl3pPr>
            <a:lvl4pPr algn="l">
              <a:defRPr sz="1600">
                <a:solidFill>
                  <a:schemeClr val="bg1"/>
                </a:solidFill>
              </a:defRPr>
            </a:lvl4pPr>
            <a:lvl5pPr algn="l">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pPr/>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hyperlink" Target="https://wood.osu.edu/"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dozuki-guide-objects.s3.amazonaws.com/igo/video/thinktac/laWbDcKbgdqbn3BC_MP4_1280.mp4" TargetMode="Externa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4" Type="http://schemas.openxmlformats.org/officeDocument/2006/relationships/image" Target="../media/image71.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1670" y="5414165"/>
            <a:ext cx="7940661" cy="916230"/>
          </a:xfrm>
        </p:spPr>
        <p:txBody>
          <a:bodyPr>
            <a:noAutofit/>
          </a:bodyPr>
          <a:lstStyle/>
          <a:p>
            <a:r>
              <a:rPr lang="en-US" dirty="0" smtClean="0"/>
              <a:t>Chemistry Merit Badge</a:t>
            </a:r>
            <a:endParaRPr lang="en-US" dirty="0"/>
          </a:p>
        </p:txBody>
      </p:sp>
      <p:sp>
        <p:nvSpPr>
          <p:cNvPr id="3" name="Subtitle 2"/>
          <p:cNvSpPr>
            <a:spLocks noGrp="1"/>
          </p:cNvSpPr>
          <p:nvPr>
            <p:ph type="subTitle" idx="1"/>
          </p:nvPr>
        </p:nvSpPr>
        <p:spPr>
          <a:xfrm>
            <a:off x="448966" y="4345230"/>
            <a:ext cx="8093365" cy="610820"/>
          </a:xfrm>
        </p:spPr>
        <p:txBody>
          <a:bodyPr>
            <a:noAutofit/>
          </a:bodyPr>
          <a:lstStyle/>
          <a:p>
            <a:r>
              <a:rPr lang="en-US" dirty="0" smtClean="0"/>
              <a:t>Troop 344/9344</a:t>
            </a:r>
          </a:p>
          <a:p>
            <a:r>
              <a:rPr lang="en-US" dirty="0" smtClean="0"/>
              <a:t>Pemberville, OH</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604" y="4480715"/>
            <a:ext cx="914400" cy="933450"/>
          </a:xfrm>
          <a:prstGeom prst="rect">
            <a:avLst/>
          </a:prstGeom>
        </p:spPr>
      </p:pic>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1a Lab Safety Equipment</a:t>
            </a:r>
            <a:endParaRPr lang="en-US" dirty="0"/>
          </a:p>
        </p:txBody>
      </p:sp>
      <p:sp>
        <p:nvSpPr>
          <p:cNvPr id="3" name="Content Placeholder 2"/>
          <p:cNvSpPr>
            <a:spLocks noGrp="1"/>
          </p:cNvSpPr>
          <p:nvPr>
            <p:ph idx="1"/>
          </p:nvPr>
        </p:nvSpPr>
        <p:spPr>
          <a:xfrm>
            <a:off x="296260" y="2207360"/>
            <a:ext cx="4428446" cy="4275739"/>
          </a:xfrm>
        </p:spPr>
        <p:txBody>
          <a:bodyPr/>
          <a:lstStyle/>
          <a:p>
            <a:r>
              <a:rPr lang="en-US" dirty="0" smtClean="0"/>
              <a:t>Fire Blanket</a:t>
            </a:r>
          </a:p>
          <a:p>
            <a:pPr lvl="1"/>
            <a:r>
              <a:rPr lang="en-US" sz="2400" dirty="0" smtClean="0"/>
              <a:t>Most clothing is flammable.</a:t>
            </a:r>
          </a:p>
          <a:p>
            <a:pPr lvl="1"/>
            <a:r>
              <a:rPr lang="en-US" sz="2400" dirty="0" smtClean="0"/>
              <a:t>If someone’s clothing catches on fire, wrap the person in a fire blanket to cut off the supply of oxygen to the flames.</a:t>
            </a:r>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7410" y="2207360"/>
            <a:ext cx="3887115" cy="3887115"/>
          </a:xfrm>
          <a:prstGeom prst="rect">
            <a:avLst/>
          </a:prstGeom>
        </p:spPr>
      </p:pic>
    </p:spTree>
    <p:extLst>
      <p:ext uri="{BB962C8B-B14F-4D97-AF65-F5344CB8AC3E}">
        <p14:creationId xmlns:p14="http://schemas.microsoft.com/office/powerpoint/2010/main" val="702869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5" y="69490"/>
            <a:ext cx="6413610" cy="763525"/>
          </a:xfrm>
        </p:spPr>
        <p:txBody>
          <a:bodyPr/>
          <a:lstStyle/>
          <a:p>
            <a:r>
              <a:rPr lang="en-US" dirty="0" smtClean="0"/>
              <a:t>7b Chemists</a:t>
            </a:r>
            <a:endParaRPr lang="en-US" dirty="0"/>
          </a:p>
        </p:txBody>
      </p:sp>
      <p:sp>
        <p:nvSpPr>
          <p:cNvPr id="3" name="Content Placeholder 2"/>
          <p:cNvSpPr>
            <a:spLocks noGrp="1"/>
          </p:cNvSpPr>
          <p:nvPr>
            <p:ph idx="1"/>
          </p:nvPr>
        </p:nvSpPr>
        <p:spPr>
          <a:xfrm>
            <a:off x="2281425" y="833016"/>
            <a:ext cx="6413610" cy="5802790"/>
          </a:xfrm>
        </p:spPr>
        <p:txBody>
          <a:bodyPr>
            <a:normAutofit fontScale="55000" lnSpcReduction="20000"/>
          </a:bodyPr>
          <a:lstStyle/>
          <a:p>
            <a:pPr marL="0" indent="0">
              <a:buNone/>
            </a:pPr>
            <a:r>
              <a:rPr lang="en-US" b="1" dirty="0" smtClean="0"/>
              <a:t>What Chemists Do </a:t>
            </a:r>
            <a:endParaRPr lang="en-US" dirty="0"/>
          </a:p>
          <a:p>
            <a:r>
              <a:rPr lang="en-US" dirty="0" smtClean="0"/>
              <a:t>Perform </a:t>
            </a:r>
            <a:r>
              <a:rPr lang="en-US" dirty="0"/>
              <a:t>complex research projects, such as developing new products and testing new </a:t>
            </a:r>
            <a:r>
              <a:rPr lang="en-US" dirty="0" smtClean="0"/>
              <a:t>methods</a:t>
            </a:r>
          </a:p>
          <a:p>
            <a:r>
              <a:rPr lang="en-US" dirty="0" smtClean="0"/>
              <a:t>Provide </a:t>
            </a:r>
            <a:r>
              <a:rPr lang="en-US" dirty="0"/>
              <a:t>instruction on proper chemical testing and processing procedures including mixing times, operating temperatures, and </a:t>
            </a:r>
            <a:r>
              <a:rPr lang="en-US" dirty="0" smtClean="0"/>
              <a:t>ingredients</a:t>
            </a:r>
          </a:p>
          <a:p>
            <a:r>
              <a:rPr lang="en-US" dirty="0" smtClean="0"/>
              <a:t>Prepare </a:t>
            </a:r>
            <a:r>
              <a:rPr lang="en-US" dirty="0"/>
              <a:t>compounds, reagents, and solutions used in laboratory </a:t>
            </a:r>
            <a:r>
              <a:rPr lang="en-US" dirty="0" smtClean="0"/>
              <a:t>procedures</a:t>
            </a:r>
          </a:p>
          <a:p>
            <a:r>
              <a:rPr lang="en-US" dirty="0" smtClean="0"/>
              <a:t>Analyze </a:t>
            </a:r>
            <a:r>
              <a:rPr lang="en-US" dirty="0"/>
              <a:t>various substances to find their </a:t>
            </a:r>
            <a:r>
              <a:rPr lang="en-US" dirty="0" smtClean="0"/>
              <a:t>composition</a:t>
            </a:r>
          </a:p>
          <a:p>
            <a:r>
              <a:rPr lang="en-US" dirty="0" smtClean="0"/>
              <a:t>Test </a:t>
            </a:r>
            <a:r>
              <a:rPr lang="en-US" dirty="0"/>
              <a:t>substances and materials for chemical </a:t>
            </a:r>
            <a:r>
              <a:rPr lang="en-US" dirty="0" smtClean="0"/>
              <a:t>safety</a:t>
            </a:r>
          </a:p>
          <a:p>
            <a:r>
              <a:rPr lang="en-US" dirty="0" smtClean="0"/>
              <a:t>Write </a:t>
            </a:r>
            <a:r>
              <a:rPr lang="en-US" dirty="0"/>
              <a:t>technical reports to describe their methods and </a:t>
            </a:r>
            <a:r>
              <a:rPr lang="en-US" dirty="0" smtClean="0"/>
              <a:t>findings</a:t>
            </a:r>
          </a:p>
          <a:p>
            <a:r>
              <a:rPr lang="en-US" dirty="0" smtClean="0"/>
              <a:t>Present </a:t>
            </a:r>
            <a:r>
              <a:rPr lang="en-US" dirty="0"/>
              <a:t>their findings to engineers, scientists, and other colleagues</a:t>
            </a:r>
          </a:p>
          <a:p>
            <a:r>
              <a:rPr lang="en-US" dirty="0"/>
              <a:t>Chemists often work as part of a research team, so they must possess the ability to work with others toward a common outcome. Chemists often have a specialty, such as a forensic chemist, organic chemist, physical chemist or medicinal chemist. </a:t>
            </a:r>
          </a:p>
          <a:p>
            <a:pPr marL="0" indent="0">
              <a:buNone/>
            </a:pPr>
            <a:r>
              <a:rPr lang="en-US" b="1" dirty="0"/>
              <a:t>Chemist Salary </a:t>
            </a:r>
            <a:endParaRPr lang="en-US" dirty="0"/>
          </a:p>
          <a:p>
            <a:r>
              <a:rPr lang="en-US" dirty="0"/>
              <a:t>A chemist's salary varies based on the level of education, experience, geographical location, and other factors. </a:t>
            </a:r>
          </a:p>
          <a:p>
            <a:pPr lvl="0"/>
            <a:r>
              <a:rPr lang="en-US" dirty="0"/>
              <a:t>Median Annual Salary: $74,470 ($35.93/hour)</a:t>
            </a:r>
          </a:p>
          <a:p>
            <a:pPr marL="0" indent="0">
              <a:buNone/>
            </a:pPr>
            <a:r>
              <a:rPr lang="en-US" b="1" dirty="0"/>
              <a:t>Education, Training &amp; Certification  </a:t>
            </a:r>
            <a:endParaRPr lang="en-US" dirty="0"/>
          </a:p>
          <a:p>
            <a:r>
              <a:rPr lang="en-US" dirty="0" smtClean="0"/>
              <a:t>If you want to be a chemist, you will need to earn at least, a bachelor's degree in chemistry. However, most research jobs require a master's degree or, more likely, a Ph.D.</a:t>
            </a:r>
          </a:p>
          <a:p>
            <a:r>
              <a:rPr lang="en-US" dirty="0" smtClean="0"/>
              <a:t>While not mandatory, an internship, work-study program or fellowship can help students gain experience while completing their degree, to help make them better job candidates.</a:t>
            </a:r>
          </a:p>
          <a:p>
            <a:endParaRPr lang="en-US" dirty="0"/>
          </a:p>
        </p:txBody>
      </p:sp>
    </p:spTree>
    <p:extLst>
      <p:ext uri="{BB962C8B-B14F-4D97-AF65-F5344CB8AC3E}">
        <p14:creationId xmlns:p14="http://schemas.microsoft.com/office/powerpoint/2010/main" val="176820004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5" y="69490"/>
            <a:ext cx="6413610" cy="763525"/>
          </a:xfrm>
        </p:spPr>
        <p:txBody>
          <a:bodyPr/>
          <a:lstStyle/>
          <a:p>
            <a:r>
              <a:rPr lang="en-US" dirty="0" smtClean="0"/>
              <a:t>7b Chemical Engineers</a:t>
            </a:r>
            <a:endParaRPr lang="en-US" dirty="0"/>
          </a:p>
        </p:txBody>
      </p:sp>
      <p:sp>
        <p:nvSpPr>
          <p:cNvPr id="3" name="Content Placeholder 2"/>
          <p:cNvSpPr>
            <a:spLocks noGrp="1"/>
          </p:cNvSpPr>
          <p:nvPr>
            <p:ph idx="1"/>
          </p:nvPr>
        </p:nvSpPr>
        <p:spPr>
          <a:xfrm>
            <a:off x="2281425" y="833016"/>
            <a:ext cx="6413610" cy="5650084"/>
          </a:xfrm>
        </p:spPr>
        <p:txBody>
          <a:bodyPr>
            <a:normAutofit fontScale="55000" lnSpcReduction="20000"/>
          </a:bodyPr>
          <a:lstStyle/>
          <a:p>
            <a:pPr marL="0" indent="0">
              <a:buNone/>
            </a:pPr>
            <a:r>
              <a:rPr lang="en-US" b="1" dirty="0"/>
              <a:t>What Chemical Engineers Do </a:t>
            </a:r>
          </a:p>
          <a:p>
            <a:r>
              <a:rPr lang="en-US" dirty="0" smtClean="0"/>
              <a:t>Conduct </a:t>
            </a:r>
            <a:r>
              <a:rPr lang="en-US" dirty="0"/>
              <a:t>research to develop new and improved manufacturing processes</a:t>
            </a:r>
          </a:p>
          <a:p>
            <a:r>
              <a:rPr lang="en-US" dirty="0"/>
              <a:t>Establish safety procedures for those working with dangerous chemicals</a:t>
            </a:r>
          </a:p>
          <a:p>
            <a:r>
              <a:rPr lang="en-US" dirty="0"/>
              <a:t>Develop processes for separating components of liquids and gases, or for generating electrical currents, by using controlled chemical processes</a:t>
            </a:r>
          </a:p>
          <a:p>
            <a:r>
              <a:rPr lang="en-US" dirty="0"/>
              <a:t>Design and plan the layout of equipment</a:t>
            </a:r>
          </a:p>
          <a:p>
            <a:r>
              <a:rPr lang="en-US" dirty="0"/>
              <a:t>Conduct tests and monitor the performance of processes throughout production</a:t>
            </a:r>
          </a:p>
          <a:p>
            <a:r>
              <a:rPr lang="en-US" dirty="0"/>
              <a:t>Troubleshoot problems with manufacturing processes</a:t>
            </a:r>
          </a:p>
          <a:p>
            <a:r>
              <a:rPr lang="en-US" dirty="0"/>
              <a:t>Evaluate equipment and processes to ensure compliance with safety and environmental regulations</a:t>
            </a:r>
          </a:p>
          <a:p>
            <a:r>
              <a:rPr lang="en-US" dirty="0"/>
              <a:t>Estimate production costs for </a:t>
            </a:r>
            <a:r>
              <a:rPr lang="en-US" dirty="0" smtClean="0"/>
              <a:t>management</a:t>
            </a:r>
          </a:p>
          <a:p>
            <a:pPr marL="0" indent="0">
              <a:buNone/>
            </a:pPr>
            <a:r>
              <a:rPr lang="en-US" b="1" dirty="0" smtClean="0"/>
              <a:t>Work </a:t>
            </a:r>
            <a:r>
              <a:rPr lang="en-US" b="1" dirty="0"/>
              <a:t>Environment</a:t>
            </a:r>
          </a:p>
          <a:p>
            <a:r>
              <a:rPr lang="en-US" dirty="0"/>
              <a:t>Chemical engineers work mostly in offices or laboratories. They may spend time at industrial plants, refineries, and other locations, where they monitor or direct operations or solve onsite problems. Chemical engineers must be able to work with those who design other systems and with the technicians and mechanics who put the designs into practice.</a:t>
            </a:r>
          </a:p>
          <a:p>
            <a:r>
              <a:rPr lang="en-US" dirty="0"/>
              <a:t>Some engineers travel extensively to plants or worksites, both domestically and abroad.</a:t>
            </a:r>
          </a:p>
          <a:p>
            <a:pPr marL="0" indent="0">
              <a:buNone/>
            </a:pPr>
            <a:r>
              <a:rPr lang="en-US" b="1" dirty="0" smtClean="0"/>
              <a:t>How </a:t>
            </a:r>
            <a:r>
              <a:rPr lang="en-US" b="1" dirty="0"/>
              <a:t>to Become a Chemical Engineer</a:t>
            </a:r>
          </a:p>
          <a:p>
            <a:r>
              <a:rPr lang="en-US" dirty="0"/>
              <a:t>Chemical engineers must have a bachelor’s degree in chemical engineering or a related field. Employers also value practical experience. Therefore, internships and cooperative engineering programs can be helpful.</a:t>
            </a:r>
          </a:p>
          <a:p>
            <a:pPr marL="0" indent="0">
              <a:buNone/>
            </a:pPr>
            <a:r>
              <a:rPr lang="en-US" b="1" dirty="0"/>
              <a:t>Pay</a:t>
            </a:r>
          </a:p>
          <a:p>
            <a:r>
              <a:rPr lang="en-US" dirty="0"/>
              <a:t>The median annual wage for chemical engineers was $108,540 in May 2020.</a:t>
            </a:r>
          </a:p>
        </p:txBody>
      </p:sp>
    </p:spTree>
    <p:extLst>
      <p:ext uri="{BB962C8B-B14F-4D97-AF65-F5344CB8AC3E}">
        <p14:creationId xmlns:p14="http://schemas.microsoft.com/office/powerpoint/2010/main" val="37466423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5" y="69490"/>
            <a:ext cx="6413610" cy="763525"/>
          </a:xfrm>
        </p:spPr>
        <p:txBody>
          <a:bodyPr/>
          <a:lstStyle/>
          <a:p>
            <a:r>
              <a:rPr lang="en-US" dirty="0" smtClean="0"/>
              <a:t>7b Chemical Technicians</a:t>
            </a:r>
            <a:endParaRPr lang="en-US" dirty="0"/>
          </a:p>
        </p:txBody>
      </p:sp>
      <p:sp>
        <p:nvSpPr>
          <p:cNvPr id="3" name="Content Placeholder 2"/>
          <p:cNvSpPr>
            <a:spLocks noGrp="1"/>
          </p:cNvSpPr>
          <p:nvPr>
            <p:ph idx="1"/>
          </p:nvPr>
        </p:nvSpPr>
        <p:spPr>
          <a:xfrm>
            <a:off x="2281425" y="833016"/>
            <a:ext cx="6719020" cy="5955494"/>
          </a:xfrm>
        </p:spPr>
        <p:txBody>
          <a:bodyPr>
            <a:normAutofit fontScale="62500" lnSpcReduction="20000"/>
          </a:bodyPr>
          <a:lstStyle/>
          <a:p>
            <a:pPr marL="0" indent="0">
              <a:buNone/>
            </a:pPr>
            <a:r>
              <a:rPr lang="en-US" b="1" dirty="0"/>
              <a:t>What Chemical Technicians Do </a:t>
            </a:r>
          </a:p>
          <a:p>
            <a:r>
              <a:rPr lang="en-US" dirty="0" smtClean="0"/>
              <a:t>Monitor </a:t>
            </a:r>
            <a:r>
              <a:rPr lang="en-US" dirty="0"/>
              <a:t>chemical processes and test the quality of products to make sure that they meet standards and specifications</a:t>
            </a:r>
          </a:p>
          <a:p>
            <a:r>
              <a:rPr lang="en-US" dirty="0"/>
              <a:t>Set up and maintain laboratory instruments and equipment</a:t>
            </a:r>
          </a:p>
          <a:p>
            <a:r>
              <a:rPr lang="en-US" dirty="0"/>
              <a:t>Troubleshoot production problems or malfunctioning instruments</a:t>
            </a:r>
          </a:p>
          <a:p>
            <a:r>
              <a:rPr lang="en-US" dirty="0"/>
              <a:t>Prepare chemical solutions</a:t>
            </a:r>
          </a:p>
          <a:p>
            <a:r>
              <a:rPr lang="en-US" dirty="0"/>
              <a:t>Conduct, compile, and interpret results of chemical and physical experiments, tests, and analyses for a variety of purposes, including research and development</a:t>
            </a:r>
          </a:p>
          <a:p>
            <a:r>
              <a:rPr lang="en-US" dirty="0"/>
              <a:t>Prepare technical reports, graphs, and charts, and give presentations that summarize their </a:t>
            </a:r>
            <a:r>
              <a:rPr lang="en-US" dirty="0" smtClean="0"/>
              <a:t>results</a:t>
            </a:r>
          </a:p>
          <a:p>
            <a:pPr marL="0" indent="0">
              <a:buNone/>
            </a:pPr>
            <a:r>
              <a:rPr lang="en-US" b="1" dirty="0" smtClean="0"/>
              <a:t>Work </a:t>
            </a:r>
            <a:r>
              <a:rPr lang="en-US" b="1" dirty="0"/>
              <a:t>Environment</a:t>
            </a:r>
          </a:p>
          <a:p>
            <a:r>
              <a:rPr lang="en-US" dirty="0"/>
              <a:t>Technicians typically work in laboratories, where they conduct experiments, or in manufacturing facilities, such as chemical or pharmaceutical manufacturing plants, where they monitor production processes. Most technicians work full time.</a:t>
            </a:r>
          </a:p>
          <a:p>
            <a:pPr marL="0" indent="0">
              <a:buNone/>
            </a:pPr>
            <a:r>
              <a:rPr lang="en-US" b="1" dirty="0"/>
              <a:t>How to Become a Chemical Technician</a:t>
            </a:r>
          </a:p>
          <a:p>
            <a:r>
              <a:rPr lang="en-US" dirty="0"/>
              <a:t>Chemical technicians need an associate’s degree or 2 years of postsecondary education for most jobs. Most chemical technicians receive on-the-job training.</a:t>
            </a:r>
          </a:p>
          <a:p>
            <a:pPr marL="0" indent="0">
              <a:buNone/>
            </a:pPr>
            <a:r>
              <a:rPr lang="en-US" b="1" dirty="0"/>
              <a:t>Pay</a:t>
            </a:r>
          </a:p>
          <a:p>
            <a:r>
              <a:rPr lang="en-US" dirty="0"/>
              <a:t>The median annual wage for chemical technicians was $49,820 in May 2020.</a:t>
            </a:r>
          </a:p>
        </p:txBody>
      </p:sp>
    </p:spTree>
    <p:extLst>
      <p:ext uri="{BB962C8B-B14F-4D97-AF65-F5344CB8AC3E}">
        <p14:creationId xmlns:p14="http://schemas.microsoft.com/office/powerpoint/2010/main" val="6026805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5" y="69490"/>
            <a:ext cx="6413610" cy="763525"/>
          </a:xfrm>
        </p:spPr>
        <p:txBody>
          <a:bodyPr/>
          <a:lstStyle/>
          <a:p>
            <a:r>
              <a:rPr lang="en-US" dirty="0" smtClean="0"/>
              <a:t>7b Industrial Chemists</a:t>
            </a:r>
            <a:endParaRPr lang="en-US" dirty="0"/>
          </a:p>
        </p:txBody>
      </p:sp>
      <p:sp>
        <p:nvSpPr>
          <p:cNvPr id="3" name="Content Placeholder 2"/>
          <p:cNvSpPr>
            <a:spLocks noGrp="1"/>
          </p:cNvSpPr>
          <p:nvPr>
            <p:ph idx="1"/>
          </p:nvPr>
        </p:nvSpPr>
        <p:spPr>
          <a:xfrm>
            <a:off x="2128720" y="833016"/>
            <a:ext cx="6871725" cy="5955494"/>
          </a:xfrm>
        </p:spPr>
        <p:txBody>
          <a:bodyPr>
            <a:normAutofit fontScale="47500" lnSpcReduction="20000"/>
          </a:bodyPr>
          <a:lstStyle/>
          <a:p>
            <a:pPr marL="0" indent="0">
              <a:lnSpc>
                <a:spcPct val="120000"/>
              </a:lnSpc>
              <a:spcBef>
                <a:spcPts val="0"/>
              </a:spcBef>
              <a:buNone/>
            </a:pPr>
            <a:r>
              <a:rPr lang="en-US" b="1" dirty="0"/>
              <a:t>What </a:t>
            </a:r>
            <a:r>
              <a:rPr lang="en-US" b="1" dirty="0" smtClean="0"/>
              <a:t>Industrial </a:t>
            </a:r>
            <a:r>
              <a:rPr lang="en-US" b="1" dirty="0"/>
              <a:t>Chemists </a:t>
            </a:r>
            <a:r>
              <a:rPr lang="en-US" b="1" dirty="0" smtClean="0"/>
              <a:t>Do </a:t>
            </a:r>
            <a:endParaRPr lang="en-US" b="1" dirty="0"/>
          </a:p>
          <a:p>
            <a:pPr eaLnBrk="0" fontAlgn="base" hangingPunct="0">
              <a:lnSpc>
                <a:spcPct val="120000"/>
              </a:lnSpc>
              <a:spcBef>
                <a:spcPts val="0"/>
              </a:spcBef>
              <a:spcAft>
                <a:spcPct val="0"/>
              </a:spcAft>
            </a:pPr>
            <a:r>
              <a:rPr lang="en-US" altLang="en-US" dirty="0" smtClean="0"/>
              <a:t>Use </a:t>
            </a:r>
            <a:r>
              <a:rPr lang="en-US" altLang="en-US" dirty="0"/>
              <a:t>quantitative and qualitative analysis to determine physical properties of a </a:t>
            </a:r>
            <a:r>
              <a:rPr lang="en-US" altLang="en-US" dirty="0" smtClean="0"/>
              <a:t>substance.</a:t>
            </a:r>
            <a:endParaRPr lang="en-US" altLang="en-US" dirty="0"/>
          </a:p>
          <a:p>
            <a:pPr eaLnBrk="0" fontAlgn="base" hangingPunct="0">
              <a:lnSpc>
                <a:spcPct val="120000"/>
              </a:lnSpc>
              <a:spcBef>
                <a:spcPts val="0"/>
              </a:spcBef>
              <a:spcAft>
                <a:spcPct val="0"/>
              </a:spcAft>
            </a:pPr>
            <a:r>
              <a:rPr lang="en-US" altLang="en-US" dirty="0" smtClean="0"/>
              <a:t>Share </a:t>
            </a:r>
            <a:r>
              <a:rPr lang="en-US" altLang="en-US" dirty="0"/>
              <a:t>specialized knowledge with chemical engineers and other </a:t>
            </a:r>
            <a:r>
              <a:rPr lang="en-US" altLang="en-US" dirty="0" smtClean="0"/>
              <a:t>professionals.</a:t>
            </a:r>
            <a:endParaRPr lang="en-US" altLang="en-US" dirty="0"/>
          </a:p>
          <a:p>
            <a:pPr eaLnBrk="0" fontAlgn="base" hangingPunct="0">
              <a:lnSpc>
                <a:spcPct val="120000"/>
              </a:lnSpc>
              <a:spcBef>
                <a:spcPts val="0"/>
              </a:spcBef>
              <a:spcAft>
                <a:spcPct val="0"/>
              </a:spcAft>
            </a:pPr>
            <a:r>
              <a:rPr lang="en-US" altLang="en-US" dirty="0" smtClean="0"/>
              <a:t>Ensure </a:t>
            </a:r>
            <a:r>
              <a:rPr lang="en-US" altLang="en-US" dirty="0"/>
              <a:t>that production meets deadlines and quality </a:t>
            </a:r>
            <a:r>
              <a:rPr lang="en-US" altLang="en-US" dirty="0" smtClean="0"/>
              <a:t>standards.</a:t>
            </a:r>
            <a:endParaRPr lang="en-US" altLang="en-US" dirty="0"/>
          </a:p>
          <a:p>
            <a:pPr eaLnBrk="0" fontAlgn="base" hangingPunct="0">
              <a:lnSpc>
                <a:spcPct val="120000"/>
              </a:lnSpc>
              <a:spcBef>
                <a:spcPts val="0"/>
              </a:spcBef>
              <a:spcAft>
                <a:spcPct val="0"/>
              </a:spcAft>
            </a:pPr>
            <a:r>
              <a:rPr lang="en-US" altLang="en-US" dirty="0" smtClean="0"/>
              <a:t>Prepare </a:t>
            </a:r>
            <a:r>
              <a:rPr lang="en-US" altLang="en-US" dirty="0"/>
              <a:t>directions for factory personnel that outline the proper ingredients, temperatures and mixing times during all stages of the production </a:t>
            </a:r>
            <a:r>
              <a:rPr lang="en-US" altLang="en-US" dirty="0" smtClean="0"/>
              <a:t>process.</a:t>
            </a:r>
            <a:endParaRPr lang="en-US" altLang="en-US" dirty="0"/>
          </a:p>
          <a:p>
            <a:pPr eaLnBrk="0" fontAlgn="base" hangingPunct="0">
              <a:lnSpc>
                <a:spcPct val="120000"/>
              </a:lnSpc>
              <a:spcBef>
                <a:spcPts val="0"/>
              </a:spcBef>
              <a:spcAft>
                <a:spcPct val="0"/>
              </a:spcAft>
            </a:pPr>
            <a:r>
              <a:rPr lang="en-US" altLang="en-US" dirty="0" smtClean="0"/>
              <a:t>Oversee </a:t>
            </a:r>
            <a:r>
              <a:rPr lang="en-US" altLang="en-US" dirty="0"/>
              <a:t>automated production processes in order to ensure the desired product yield is </a:t>
            </a:r>
            <a:r>
              <a:rPr lang="en-US" altLang="en-US" dirty="0" smtClean="0"/>
              <a:t>achieved.</a:t>
            </a:r>
            <a:endParaRPr lang="en-US" altLang="en-US" dirty="0"/>
          </a:p>
          <a:p>
            <a:pPr eaLnBrk="0" fontAlgn="base" hangingPunct="0">
              <a:lnSpc>
                <a:spcPct val="120000"/>
              </a:lnSpc>
              <a:spcBef>
                <a:spcPts val="0"/>
              </a:spcBef>
              <a:spcAft>
                <a:spcPct val="0"/>
              </a:spcAft>
            </a:pPr>
            <a:r>
              <a:rPr lang="en-US" altLang="en-US" dirty="0" smtClean="0"/>
              <a:t>Analyze </a:t>
            </a:r>
            <a:r>
              <a:rPr lang="en-US" altLang="en-US" dirty="0"/>
              <a:t>samples of raw materials and finished products in order to ensure government and industry standards and regulations are </a:t>
            </a:r>
            <a:r>
              <a:rPr lang="en-US" altLang="en-US" dirty="0" smtClean="0"/>
              <a:t>met.</a:t>
            </a:r>
            <a:endParaRPr lang="en-US" altLang="en-US" dirty="0"/>
          </a:p>
          <a:p>
            <a:pPr eaLnBrk="0" fontAlgn="base" hangingPunct="0">
              <a:lnSpc>
                <a:spcPct val="120000"/>
              </a:lnSpc>
              <a:spcBef>
                <a:spcPts val="0"/>
              </a:spcBef>
              <a:spcAft>
                <a:spcPct val="0"/>
              </a:spcAft>
            </a:pPr>
            <a:r>
              <a:rPr lang="en-US" altLang="en-US" dirty="0" smtClean="0"/>
              <a:t>Record </a:t>
            </a:r>
            <a:r>
              <a:rPr lang="en-US" altLang="en-US" dirty="0"/>
              <a:t>test results and provide feedback to production </a:t>
            </a:r>
            <a:r>
              <a:rPr lang="en-US" altLang="en-US" dirty="0" smtClean="0"/>
              <a:t>staff.</a:t>
            </a:r>
            <a:endParaRPr lang="en-US" altLang="en-US" dirty="0"/>
          </a:p>
          <a:p>
            <a:pPr eaLnBrk="0" fontAlgn="base" hangingPunct="0">
              <a:lnSpc>
                <a:spcPct val="120000"/>
              </a:lnSpc>
              <a:spcBef>
                <a:spcPts val="0"/>
              </a:spcBef>
              <a:spcAft>
                <a:spcPct val="0"/>
              </a:spcAft>
            </a:pPr>
            <a:r>
              <a:rPr lang="en-US" altLang="en-US" dirty="0" smtClean="0"/>
              <a:t>Work </a:t>
            </a:r>
            <a:r>
              <a:rPr lang="en-US" altLang="en-US" dirty="0"/>
              <a:t>to develop new testing and production methods in order to improve efficiency and product </a:t>
            </a:r>
            <a:r>
              <a:rPr lang="en-US" altLang="en-US" dirty="0" smtClean="0"/>
              <a:t>quality.</a:t>
            </a:r>
            <a:endParaRPr lang="en-US" altLang="en-US" dirty="0"/>
          </a:p>
          <a:p>
            <a:pPr marL="0" indent="0">
              <a:lnSpc>
                <a:spcPct val="120000"/>
              </a:lnSpc>
              <a:spcBef>
                <a:spcPts val="0"/>
              </a:spcBef>
              <a:buNone/>
            </a:pPr>
            <a:r>
              <a:rPr lang="en-US" b="1" dirty="0" smtClean="0"/>
              <a:t>How </a:t>
            </a:r>
            <a:r>
              <a:rPr lang="en-US" b="1" dirty="0"/>
              <a:t>to Become an Industrial Chemist </a:t>
            </a:r>
          </a:p>
          <a:p>
            <a:pPr eaLnBrk="0" fontAlgn="base" hangingPunct="0">
              <a:lnSpc>
                <a:spcPct val="120000"/>
              </a:lnSpc>
              <a:spcBef>
                <a:spcPts val="0"/>
              </a:spcBef>
              <a:spcAft>
                <a:spcPct val="0"/>
              </a:spcAft>
            </a:pPr>
            <a:r>
              <a:rPr lang="en-US" altLang="en-US" dirty="0"/>
              <a:t>Typically, educational prerequisites for entry-level positions in industrial chemistry, such as laboratory assistant and research assistant, include having an associate’s or bachelor’s degree in chemistry or industrial chemistry</a:t>
            </a:r>
            <a:r>
              <a:rPr lang="en-US" altLang="en-US" dirty="0" smtClean="0"/>
              <a:t>.</a:t>
            </a:r>
            <a:endParaRPr lang="en-US" altLang="en-US" dirty="0"/>
          </a:p>
          <a:p>
            <a:pPr eaLnBrk="0" fontAlgn="base" hangingPunct="0">
              <a:lnSpc>
                <a:spcPct val="120000"/>
              </a:lnSpc>
              <a:spcBef>
                <a:spcPts val="0"/>
              </a:spcBef>
              <a:spcAft>
                <a:spcPct val="0"/>
              </a:spcAft>
            </a:pPr>
            <a:r>
              <a:rPr lang="en-US" altLang="en-US" dirty="0"/>
              <a:t>Having a master's or doctoral degree in chemistry or industrial chemistry is typically the educational prerequisite for becoming an industrial chemist who works in independent research, applied research, consulting, laboratory supervisory positions and lecturing positions. Having a bachelor of engineering degree with an industrial chemistry specialization may also qualify you for job in independent research or applied research positions.</a:t>
            </a:r>
          </a:p>
          <a:p>
            <a:pPr marL="0" indent="0">
              <a:lnSpc>
                <a:spcPct val="120000"/>
              </a:lnSpc>
              <a:spcBef>
                <a:spcPts val="0"/>
              </a:spcBef>
              <a:buNone/>
            </a:pPr>
            <a:r>
              <a:rPr lang="en-US" b="1" dirty="0" smtClean="0"/>
              <a:t>How </a:t>
            </a:r>
            <a:r>
              <a:rPr lang="en-US" b="1" dirty="0"/>
              <a:t>much does an Industrial Chemist make?</a:t>
            </a:r>
          </a:p>
          <a:p>
            <a:pPr>
              <a:lnSpc>
                <a:spcPct val="120000"/>
              </a:lnSpc>
              <a:spcBef>
                <a:spcPts val="0"/>
              </a:spcBef>
            </a:pPr>
            <a:r>
              <a:rPr lang="en-US" dirty="0"/>
              <a:t>The salary level of industrial chemists can vary based on factors such as their level of education, their level of experience, where they work, the specific responsibilities of their job and many others</a:t>
            </a:r>
            <a:r>
              <a:rPr lang="en-US" dirty="0" smtClean="0"/>
              <a:t>.</a:t>
            </a:r>
            <a:endParaRPr lang="en-US" dirty="0"/>
          </a:p>
          <a:p>
            <a:pPr>
              <a:lnSpc>
                <a:spcPct val="120000"/>
              </a:lnSpc>
              <a:spcBef>
                <a:spcPts val="0"/>
              </a:spcBef>
            </a:pPr>
            <a:r>
              <a:rPr lang="en-US" dirty="0" smtClean="0"/>
              <a:t>The </a:t>
            </a:r>
            <a:r>
              <a:rPr lang="en-US" dirty="0"/>
              <a:t>median salary level of workers in the</a:t>
            </a:r>
            <a:r>
              <a:rPr lang="en-US" i="1" dirty="0"/>
              <a:t> Chemists and Materials Scientists </a:t>
            </a:r>
            <a:r>
              <a:rPr lang="en-US" dirty="0"/>
              <a:t>occupational group is </a:t>
            </a:r>
            <a:r>
              <a:rPr lang="en-US" b="1" dirty="0"/>
              <a:t>$78,330</a:t>
            </a:r>
            <a:r>
              <a:rPr lang="en-US" dirty="0"/>
              <a:t> per year. </a:t>
            </a:r>
          </a:p>
          <a:p>
            <a:endParaRPr lang="en-US" dirty="0"/>
          </a:p>
        </p:txBody>
      </p:sp>
    </p:spTree>
    <p:extLst>
      <p:ext uri="{BB962C8B-B14F-4D97-AF65-F5344CB8AC3E}">
        <p14:creationId xmlns:p14="http://schemas.microsoft.com/office/powerpoint/2010/main" val="126368519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3" y="527605"/>
            <a:ext cx="6719021" cy="763525"/>
          </a:xfrm>
        </p:spPr>
        <p:txBody>
          <a:bodyPr>
            <a:normAutofit fontScale="90000"/>
          </a:bodyPr>
          <a:lstStyle/>
          <a:p>
            <a:r>
              <a:rPr lang="en-US" dirty="0" smtClean="0"/>
              <a:t>7d Wood County OSU Extension Office</a:t>
            </a:r>
            <a:endParaRPr lang="en-US" dirty="0"/>
          </a:p>
        </p:txBody>
      </p:sp>
      <p:sp>
        <p:nvSpPr>
          <p:cNvPr id="3" name="Content Placeholder 2"/>
          <p:cNvSpPr>
            <a:spLocks noGrp="1"/>
          </p:cNvSpPr>
          <p:nvPr>
            <p:ph idx="1"/>
          </p:nvPr>
        </p:nvSpPr>
        <p:spPr>
          <a:xfrm>
            <a:off x="2281423" y="4345230"/>
            <a:ext cx="5650087" cy="1527050"/>
          </a:xfrm>
        </p:spPr>
        <p:txBody>
          <a:bodyPr>
            <a:normAutofit fontScale="92500" lnSpcReduction="20000"/>
          </a:bodyPr>
          <a:lstStyle/>
          <a:p>
            <a:r>
              <a:rPr lang="en-US" dirty="0"/>
              <a:t>639 S. </a:t>
            </a:r>
            <a:r>
              <a:rPr lang="en-US" dirty="0" err="1"/>
              <a:t>Dunbridge</a:t>
            </a:r>
            <a:r>
              <a:rPr lang="en-US" dirty="0"/>
              <a:t> Rd., Suite 1</a:t>
            </a:r>
            <a:br>
              <a:rPr lang="en-US" dirty="0"/>
            </a:br>
            <a:r>
              <a:rPr lang="en-US" dirty="0"/>
              <a:t>Bowling Green, OH 43402</a:t>
            </a:r>
          </a:p>
          <a:p>
            <a:r>
              <a:rPr lang="en-US" dirty="0"/>
              <a:t>Phone: </a:t>
            </a:r>
            <a:r>
              <a:rPr lang="en-US" dirty="0" smtClean="0"/>
              <a:t>419-354-9050</a:t>
            </a:r>
          </a:p>
          <a:p>
            <a:r>
              <a:rPr lang="en-US" dirty="0">
                <a:hlinkClick r:id="rId2"/>
              </a:rPr>
              <a:t>https://wood.osu.edu/</a:t>
            </a: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1425" y="1291130"/>
            <a:ext cx="5191969" cy="2711211"/>
          </a:xfrm>
          <a:prstGeom prst="rect">
            <a:avLst/>
          </a:prstGeom>
        </p:spPr>
      </p:pic>
    </p:spTree>
    <p:extLst>
      <p:ext uri="{BB962C8B-B14F-4D97-AF65-F5344CB8AC3E}">
        <p14:creationId xmlns:p14="http://schemas.microsoft.com/office/powerpoint/2010/main" val="3778519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1a Lab Safety Equipment</a:t>
            </a:r>
            <a:endParaRPr lang="en-US" dirty="0"/>
          </a:p>
        </p:txBody>
      </p:sp>
      <p:sp>
        <p:nvSpPr>
          <p:cNvPr id="3" name="Content Placeholder 2"/>
          <p:cNvSpPr>
            <a:spLocks noGrp="1"/>
          </p:cNvSpPr>
          <p:nvPr>
            <p:ph idx="1"/>
          </p:nvPr>
        </p:nvSpPr>
        <p:spPr>
          <a:xfrm>
            <a:off x="4419295" y="2084872"/>
            <a:ext cx="4422278" cy="4428444"/>
          </a:xfrm>
        </p:spPr>
        <p:txBody>
          <a:bodyPr>
            <a:normAutofit/>
          </a:bodyPr>
          <a:lstStyle/>
          <a:p>
            <a:r>
              <a:rPr lang="en-US" dirty="0" smtClean="0"/>
              <a:t>Safety Gloves</a:t>
            </a:r>
          </a:p>
          <a:p>
            <a:pPr lvl="1"/>
            <a:r>
              <a:rPr lang="en-US" sz="2400" dirty="0" smtClean="0"/>
              <a:t>Disposable gloves like those used in the medical profession are safety gloves.</a:t>
            </a:r>
          </a:p>
          <a:p>
            <a:pPr lvl="1"/>
            <a:r>
              <a:rPr lang="en-US" sz="2400" dirty="0" smtClean="0"/>
              <a:t>Some chemicals, like acids, are unsafe for skin contact.</a:t>
            </a:r>
          </a:p>
          <a:p>
            <a:pPr lvl="1"/>
            <a:r>
              <a:rPr lang="en-US" sz="2400" dirty="0" smtClean="0"/>
              <a:t>Although some substances can soak through gloves, this extra layer of protection can save hands from a chemical burn.</a:t>
            </a:r>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49" y="2207360"/>
            <a:ext cx="4080875" cy="2595985"/>
          </a:xfrm>
          <a:prstGeom prst="rect">
            <a:avLst/>
          </a:prstGeom>
        </p:spPr>
      </p:pic>
    </p:spTree>
    <p:extLst>
      <p:ext uri="{BB962C8B-B14F-4D97-AF65-F5344CB8AC3E}">
        <p14:creationId xmlns:p14="http://schemas.microsoft.com/office/powerpoint/2010/main" val="4061304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1a Lab Safety Equipment</a:t>
            </a:r>
            <a:endParaRPr lang="en-US" dirty="0"/>
          </a:p>
        </p:txBody>
      </p:sp>
      <p:sp>
        <p:nvSpPr>
          <p:cNvPr id="3" name="Content Placeholder 2"/>
          <p:cNvSpPr>
            <a:spLocks noGrp="1"/>
          </p:cNvSpPr>
          <p:nvPr>
            <p:ph idx="1"/>
          </p:nvPr>
        </p:nvSpPr>
        <p:spPr>
          <a:xfrm>
            <a:off x="296262" y="2207360"/>
            <a:ext cx="4275739" cy="4275739"/>
          </a:xfrm>
        </p:spPr>
        <p:txBody>
          <a:bodyPr/>
          <a:lstStyle/>
          <a:p>
            <a:r>
              <a:rPr lang="en-US" dirty="0" smtClean="0"/>
              <a:t>First Aid Kit</a:t>
            </a:r>
          </a:p>
          <a:p>
            <a:pPr lvl="1"/>
            <a:r>
              <a:rPr lang="en-US" sz="2400" dirty="0" smtClean="0"/>
              <a:t>For minor cuts, burns, and abrasions, have a first aid kit handy.</a:t>
            </a:r>
          </a:p>
          <a:p>
            <a:pPr lvl="1"/>
            <a:r>
              <a:rPr lang="en-US" sz="2400" dirty="0" smtClean="0"/>
              <a:t>The supplies in a first aid kit also can work for temporary assistance until proper medical attention is available.</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890" y="2227943"/>
            <a:ext cx="4130149" cy="3491632"/>
          </a:xfrm>
          <a:prstGeom prst="rect">
            <a:avLst/>
          </a:prstGeom>
        </p:spPr>
      </p:pic>
    </p:spTree>
    <p:extLst>
      <p:ext uri="{BB962C8B-B14F-4D97-AF65-F5344CB8AC3E}">
        <p14:creationId xmlns:p14="http://schemas.microsoft.com/office/powerpoint/2010/main" val="2147310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mistry Merit Badge"/>
          <p:cNvPicPr>
            <a:picLocks noChangeAspect="1" noChangeArrowheads="1"/>
          </p:cNvPicPr>
          <p:nvPr/>
        </p:nvPicPr>
        <p:blipFill>
          <a:blip r:embed="rId2" cstate="print"/>
          <a:srcRect/>
          <a:stretch>
            <a:fillRect/>
          </a:stretch>
        </p:blipFill>
        <p:spPr bwMode="auto">
          <a:xfrm>
            <a:off x="7848600" y="304800"/>
            <a:ext cx="914400" cy="933450"/>
          </a:xfrm>
          <a:prstGeom prst="rect">
            <a:avLst/>
          </a:prstGeom>
          <a:noFill/>
        </p:spPr>
      </p:pic>
      <p:sp>
        <p:nvSpPr>
          <p:cNvPr id="4" name="Title 3"/>
          <p:cNvSpPr>
            <a:spLocks noGrp="1"/>
          </p:cNvSpPr>
          <p:nvPr>
            <p:ph type="title"/>
          </p:nvPr>
        </p:nvSpPr>
        <p:spPr/>
        <p:txBody>
          <a:bodyPr>
            <a:normAutofit fontScale="90000"/>
          </a:bodyPr>
          <a:lstStyle/>
          <a:p>
            <a:r>
              <a:rPr lang="en-US" dirty="0" smtClean="0"/>
              <a:t>1a Lab Safety Equipment</a:t>
            </a:r>
            <a:endParaRPr lang="en-US" dirty="0"/>
          </a:p>
        </p:txBody>
      </p:sp>
      <p:sp>
        <p:nvSpPr>
          <p:cNvPr id="5" name="Content Placeholder 4"/>
          <p:cNvSpPr>
            <a:spLocks noGrp="1"/>
          </p:cNvSpPr>
          <p:nvPr>
            <p:ph idx="1"/>
          </p:nvPr>
        </p:nvSpPr>
        <p:spPr>
          <a:xfrm>
            <a:off x="601672" y="2207361"/>
            <a:ext cx="4123034" cy="4275739"/>
          </a:xfrm>
        </p:spPr>
        <p:txBody>
          <a:bodyPr>
            <a:normAutofit/>
          </a:bodyPr>
          <a:lstStyle/>
          <a:p>
            <a:pPr marL="0" lvl="0" indent="0" eaLnBrk="0" fontAlgn="base" hangingPunct="0">
              <a:spcBef>
                <a:spcPct val="0"/>
              </a:spcBef>
              <a:spcAft>
                <a:spcPct val="0"/>
              </a:spcAft>
              <a:buNone/>
            </a:pPr>
            <a:r>
              <a:rPr lang="en-US" sz="1800" b="1" dirty="0" smtClean="0">
                <a:ea typeface="Times New Roman" pitchFamily="18" charset="0"/>
                <a:cs typeface="Arial" pitchFamily="34" charset="0"/>
              </a:rPr>
              <a:t>Fume </a:t>
            </a:r>
            <a:r>
              <a:rPr lang="en-US" sz="1800" b="1" dirty="0">
                <a:ea typeface="Times New Roman" pitchFamily="18" charset="0"/>
                <a:cs typeface="Arial" pitchFamily="34" charset="0"/>
              </a:rPr>
              <a:t>Hoods</a:t>
            </a:r>
            <a:r>
              <a:rPr lang="en-US" sz="1800" dirty="0">
                <a:ea typeface="Times New Roman" pitchFamily="18" charset="0"/>
                <a:cs typeface="Arial" pitchFamily="34" charset="0"/>
              </a:rPr>
              <a:t> </a:t>
            </a:r>
            <a:r>
              <a:rPr lang="en-US" sz="1800" dirty="0" smtClean="0">
                <a:ea typeface="Times New Roman" pitchFamily="18" charset="0"/>
                <a:cs typeface="Arial" pitchFamily="34" charset="0"/>
              </a:rPr>
              <a:t>The </a:t>
            </a:r>
            <a:r>
              <a:rPr lang="en-US" sz="1800" dirty="0">
                <a:ea typeface="Times New Roman" pitchFamily="18" charset="0"/>
                <a:cs typeface="Arial" pitchFamily="34" charset="0"/>
              </a:rPr>
              <a:t>fume hoods are large cabinets which have sliding glass doors in front. Fume hoods are used to protect you from harmful fumes, gases and odors</a:t>
            </a:r>
            <a:r>
              <a:rPr lang="en-US" sz="1800" dirty="0" smtClean="0">
                <a:ea typeface="Times New Roman" pitchFamily="18" charset="0"/>
                <a:cs typeface="Arial" pitchFamily="34" charset="0"/>
              </a:rPr>
              <a:t>.</a:t>
            </a:r>
          </a:p>
          <a:p>
            <a:pPr marL="0" indent="0" eaLnBrk="0" fontAlgn="base" hangingPunct="0">
              <a:spcBef>
                <a:spcPct val="0"/>
              </a:spcBef>
              <a:spcAft>
                <a:spcPct val="0"/>
              </a:spcAft>
              <a:buNone/>
            </a:pPr>
            <a:endParaRPr lang="en-US" sz="1800" dirty="0">
              <a:cs typeface="Arial" pitchFamily="34" charset="0"/>
            </a:endParaRPr>
          </a:p>
          <a:p>
            <a:pPr marL="0" lvl="0" indent="0" eaLnBrk="0" fontAlgn="base" hangingPunct="0">
              <a:spcBef>
                <a:spcPct val="0"/>
              </a:spcBef>
              <a:spcAft>
                <a:spcPct val="0"/>
              </a:spcAft>
              <a:buNone/>
            </a:pPr>
            <a:endParaRPr lang="en-US" sz="1800" dirty="0">
              <a:cs typeface="Arial" pitchFamily="34" charset="0"/>
            </a:endParaRP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7410" y="2067535"/>
            <a:ext cx="3950173" cy="4555389"/>
          </a:xfrm>
          <a:prstGeom prst="rect">
            <a:avLst/>
          </a:prstGeom>
        </p:spPr>
      </p:pic>
    </p:spTree>
    <p:extLst>
      <p:ext uri="{BB962C8B-B14F-4D97-AF65-F5344CB8AC3E}">
        <p14:creationId xmlns:p14="http://schemas.microsoft.com/office/powerpoint/2010/main" val="7100439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mistry Merit Badge"/>
          <p:cNvPicPr>
            <a:picLocks noChangeAspect="1" noChangeArrowheads="1"/>
          </p:cNvPicPr>
          <p:nvPr/>
        </p:nvPicPr>
        <p:blipFill>
          <a:blip r:embed="rId2" cstate="print"/>
          <a:srcRect/>
          <a:stretch>
            <a:fillRect/>
          </a:stretch>
        </p:blipFill>
        <p:spPr bwMode="auto">
          <a:xfrm>
            <a:off x="7848600" y="304800"/>
            <a:ext cx="914400" cy="933450"/>
          </a:xfrm>
          <a:prstGeom prst="rect">
            <a:avLst/>
          </a:prstGeom>
          <a:noFill/>
        </p:spPr>
      </p:pic>
      <p:sp>
        <p:nvSpPr>
          <p:cNvPr id="4" name="Title 3"/>
          <p:cNvSpPr>
            <a:spLocks noGrp="1"/>
          </p:cNvSpPr>
          <p:nvPr>
            <p:ph type="title"/>
          </p:nvPr>
        </p:nvSpPr>
        <p:spPr/>
        <p:txBody>
          <a:bodyPr>
            <a:normAutofit fontScale="90000"/>
          </a:bodyPr>
          <a:lstStyle/>
          <a:p>
            <a:r>
              <a:rPr lang="en-US" dirty="0" smtClean="0"/>
              <a:t>1a Lab Safety Equipment</a:t>
            </a:r>
            <a:endParaRPr lang="en-US" dirty="0"/>
          </a:p>
        </p:txBody>
      </p:sp>
      <p:sp>
        <p:nvSpPr>
          <p:cNvPr id="5" name="Content Placeholder 4"/>
          <p:cNvSpPr>
            <a:spLocks noGrp="1"/>
          </p:cNvSpPr>
          <p:nvPr>
            <p:ph idx="1"/>
          </p:nvPr>
        </p:nvSpPr>
        <p:spPr>
          <a:xfrm>
            <a:off x="4877410" y="1901950"/>
            <a:ext cx="3775912" cy="1832460"/>
          </a:xfrm>
        </p:spPr>
        <p:txBody>
          <a:bodyPr>
            <a:normAutofit/>
          </a:bodyPr>
          <a:lstStyle/>
          <a:p>
            <a:pPr marL="0" indent="0" eaLnBrk="0" fontAlgn="base" hangingPunct="0">
              <a:spcBef>
                <a:spcPct val="0"/>
              </a:spcBef>
              <a:spcAft>
                <a:spcPct val="0"/>
              </a:spcAft>
              <a:buNone/>
            </a:pPr>
            <a:r>
              <a:rPr lang="en-US" sz="1800" b="1" dirty="0" smtClean="0">
                <a:ea typeface="Times New Roman" pitchFamily="18" charset="0"/>
                <a:cs typeface="Arial" pitchFamily="34" charset="0"/>
              </a:rPr>
              <a:t>Safety </a:t>
            </a:r>
            <a:r>
              <a:rPr lang="en-US" sz="1800" b="1" dirty="0">
                <a:ea typeface="Times New Roman" pitchFamily="18" charset="0"/>
                <a:cs typeface="Arial" pitchFamily="34" charset="0"/>
              </a:rPr>
              <a:t>showers and eye wash </a:t>
            </a:r>
            <a:r>
              <a:rPr lang="en-US" sz="1800" b="1" dirty="0" smtClean="0">
                <a:ea typeface="Times New Roman" pitchFamily="18" charset="0"/>
                <a:cs typeface="Arial" pitchFamily="34" charset="0"/>
              </a:rPr>
              <a:t>stations </a:t>
            </a:r>
            <a:r>
              <a:rPr lang="en-US" sz="1800" dirty="0" smtClean="0">
                <a:cs typeface="Arial" pitchFamily="34" charset="0"/>
              </a:rPr>
              <a:t>The </a:t>
            </a:r>
            <a:r>
              <a:rPr lang="en-US" sz="1800" dirty="0">
                <a:cs typeface="Arial" pitchFamily="34" charset="0"/>
              </a:rPr>
              <a:t>treatment for any chemicals which get on the body is to rinse the affected body area for 15 minutes under cold running water (or as long as you can stand it).  </a:t>
            </a:r>
            <a:endParaRPr lang="en-US" sz="1800" dirty="0" smtClean="0">
              <a:cs typeface="Arial" pitchFamily="34" charset="0"/>
            </a:endParaRPr>
          </a:p>
          <a:p>
            <a:pPr marL="0" indent="0" eaLnBrk="0" fontAlgn="base" hangingPunct="0">
              <a:spcBef>
                <a:spcPct val="0"/>
              </a:spcBef>
              <a:spcAft>
                <a:spcPct val="0"/>
              </a:spcAft>
              <a:buNone/>
            </a:pPr>
            <a:endParaRPr lang="en-US" sz="1800" dirty="0">
              <a:cs typeface="Arial" pitchFamily="34" charset="0"/>
            </a:endParaRPr>
          </a:p>
          <a:p>
            <a:pPr marL="0" lvl="0" indent="0" eaLnBrk="0" fontAlgn="base" hangingPunct="0">
              <a:spcBef>
                <a:spcPct val="0"/>
              </a:spcBef>
              <a:spcAft>
                <a:spcPct val="0"/>
              </a:spcAft>
              <a:buNone/>
            </a:pPr>
            <a:endParaRPr lang="en-US" sz="1800" dirty="0">
              <a:cs typeface="Arial" pitchFamily="34" charset="0"/>
            </a:endParaRP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93" y="2047444"/>
            <a:ext cx="4488961" cy="336672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7389" y="3761944"/>
            <a:ext cx="3574942" cy="2801321"/>
          </a:xfrm>
          <a:prstGeom prst="rect">
            <a:avLst/>
          </a:prstGeom>
        </p:spPr>
      </p:pic>
    </p:spTree>
    <p:extLst>
      <p:ext uri="{BB962C8B-B14F-4D97-AF65-F5344CB8AC3E}">
        <p14:creationId xmlns:p14="http://schemas.microsoft.com/office/powerpoint/2010/main" val="27931571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mistry Merit Badge"/>
          <p:cNvPicPr>
            <a:picLocks noChangeAspect="1" noChangeArrowheads="1"/>
          </p:cNvPicPr>
          <p:nvPr/>
        </p:nvPicPr>
        <p:blipFill>
          <a:blip r:embed="rId2" cstate="print"/>
          <a:srcRect/>
          <a:stretch>
            <a:fillRect/>
          </a:stretch>
        </p:blipFill>
        <p:spPr bwMode="auto">
          <a:xfrm>
            <a:off x="7848600" y="304800"/>
            <a:ext cx="914400" cy="933450"/>
          </a:xfrm>
          <a:prstGeom prst="rect">
            <a:avLst/>
          </a:prstGeom>
          <a:noFill/>
        </p:spPr>
      </p:pic>
      <p:sp>
        <p:nvSpPr>
          <p:cNvPr id="4" name="Title 3"/>
          <p:cNvSpPr>
            <a:spLocks noGrp="1"/>
          </p:cNvSpPr>
          <p:nvPr>
            <p:ph type="title"/>
          </p:nvPr>
        </p:nvSpPr>
        <p:spPr/>
        <p:txBody>
          <a:bodyPr>
            <a:normAutofit fontScale="90000"/>
          </a:bodyPr>
          <a:lstStyle/>
          <a:p>
            <a:r>
              <a:rPr lang="en-US" dirty="0" smtClean="0"/>
              <a:t>1a Lab Safety Equipment</a:t>
            </a:r>
            <a:endParaRPr lang="en-US" dirty="0"/>
          </a:p>
        </p:txBody>
      </p:sp>
      <p:sp>
        <p:nvSpPr>
          <p:cNvPr id="5" name="Content Placeholder 4"/>
          <p:cNvSpPr>
            <a:spLocks noGrp="1"/>
          </p:cNvSpPr>
          <p:nvPr>
            <p:ph idx="1"/>
          </p:nvPr>
        </p:nvSpPr>
        <p:spPr>
          <a:xfrm>
            <a:off x="601671" y="2207361"/>
            <a:ext cx="4581149" cy="4275739"/>
          </a:xfrm>
        </p:spPr>
        <p:txBody>
          <a:bodyPr>
            <a:normAutofit/>
          </a:bodyPr>
          <a:lstStyle/>
          <a:p>
            <a:pPr marL="0" lvl="0" indent="0" eaLnBrk="0" fontAlgn="base" hangingPunct="0">
              <a:spcBef>
                <a:spcPct val="0"/>
              </a:spcBef>
              <a:spcAft>
                <a:spcPct val="0"/>
              </a:spcAft>
              <a:buNone/>
            </a:pPr>
            <a:r>
              <a:rPr lang="en-US" sz="1800" b="1" dirty="0" smtClean="0">
                <a:ea typeface="Times New Roman" pitchFamily="18" charset="0"/>
                <a:cs typeface="Arial" pitchFamily="34" charset="0"/>
              </a:rPr>
              <a:t>Fire extinguishers </a:t>
            </a:r>
            <a:r>
              <a:rPr lang="en-US" sz="1800" dirty="0" smtClean="0">
                <a:ea typeface="Times New Roman" pitchFamily="18" charset="0"/>
                <a:cs typeface="Arial" pitchFamily="34" charset="0"/>
              </a:rPr>
              <a:t>There </a:t>
            </a:r>
            <a:r>
              <a:rPr lang="en-US" sz="1800" dirty="0">
                <a:ea typeface="Times New Roman" pitchFamily="18" charset="0"/>
                <a:cs typeface="Arial" pitchFamily="34" charset="0"/>
              </a:rPr>
              <a:t>are fire extinguishers in each laboratory. While you are in the laboratory, please look carefully at the fire extinguishers. Notice how they are attached to the wall, and what you would have to do to get them off of the wall. Read </a:t>
            </a:r>
            <a:r>
              <a:rPr lang="en-US" sz="1800" dirty="0" smtClean="0">
                <a:ea typeface="Times New Roman" pitchFamily="18" charset="0"/>
                <a:cs typeface="Arial" pitchFamily="34" charset="0"/>
              </a:rPr>
              <a:t>the instructions on how to use.</a:t>
            </a:r>
            <a:endParaRPr lang="en-US" sz="1800" dirty="0" smtClean="0">
              <a:cs typeface="Arial" pitchFamily="34" charset="0"/>
            </a:endParaRPr>
          </a:p>
          <a:p>
            <a:pPr marL="0" indent="0" eaLnBrk="0" fontAlgn="base" hangingPunct="0">
              <a:spcBef>
                <a:spcPct val="0"/>
              </a:spcBef>
              <a:spcAft>
                <a:spcPct val="0"/>
              </a:spcAft>
              <a:buNone/>
            </a:pPr>
            <a:endParaRPr lang="en-US" sz="1800" dirty="0">
              <a:cs typeface="Arial" pitchFamily="34" charset="0"/>
            </a:endParaRPr>
          </a:p>
          <a:p>
            <a:pPr marL="0" lvl="0" indent="0" eaLnBrk="0" fontAlgn="base" hangingPunct="0">
              <a:spcBef>
                <a:spcPct val="0"/>
              </a:spcBef>
              <a:spcAft>
                <a:spcPct val="0"/>
              </a:spcAft>
              <a:buNone/>
            </a:pPr>
            <a:endParaRPr lang="en-US" sz="1800" dirty="0">
              <a:cs typeface="Arial" pitchFamily="34" charset="0"/>
            </a:endParaRPr>
          </a:p>
          <a:p>
            <a:endParaRPr lang="en-US" dirty="0"/>
          </a:p>
        </p:txBody>
      </p:sp>
      <p:pic>
        <p:nvPicPr>
          <p:cNvPr id="6" name="Picture 5"/>
          <p:cNvPicPr>
            <a:picLocks noChangeAspect="1"/>
          </p:cNvPicPr>
          <p:nvPr/>
        </p:nvPicPr>
        <p:blipFill>
          <a:blip r:embed="rId3"/>
          <a:stretch>
            <a:fillRect/>
          </a:stretch>
        </p:blipFill>
        <p:spPr>
          <a:xfrm>
            <a:off x="5520985" y="1954830"/>
            <a:ext cx="2327615" cy="4528270"/>
          </a:xfrm>
          <a:prstGeom prst="rect">
            <a:avLst/>
          </a:prstGeom>
        </p:spPr>
      </p:pic>
    </p:spTree>
    <p:extLst>
      <p:ext uri="{BB962C8B-B14F-4D97-AF65-F5344CB8AC3E}">
        <p14:creationId xmlns:p14="http://schemas.microsoft.com/office/powerpoint/2010/main" val="35428975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mistry Merit Badge"/>
          <p:cNvPicPr>
            <a:picLocks noChangeAspect="1" noChangeArrowheads="1"/>
          </p:cNvPicPr>
          <p:nvPr/>
        </p:nvPicPr>
        <p:blipFill>
          <a:blip r:embed="rId2" cstate="print"/>
          <a:srcRect/>
          <a:stretch>
            <a:fillRect/>
          </a:stretch>
        </p:blipFill>
        <p:spPr bwMode="auto">
          <a:xfrm>
            <a:off x="7848600" y="304800"/>
            <a:ext cx="914400" cy="933450"/>
          </a:xfrm>
          <a:prstGeom prst="rect">
            <a:avLst/>
          </a:prstGeom>
          <a:noFill/>
        </p:spPr>
      </p:pic>
      <p:sp>
        <p:nvSpPr>
          <p:cNvPr id="4" name="Title 3"/>
          <p:cNvSpPr>
            <a:spLocks noGrp="1"/>
          </p:cNvSpPr>
          <p:nvPr>
            <p:ph type="title"/>
          </p:nvPr>
        </p:nvSpPr>
        <p:spPr/>
        <p:txBody>
          <a:bodyPr>
            <a:normAutofit fontScale="90000"/>
          </a:bodyPr>
          <a:lstStyle/>
          <a:p>
            <a:r>
              <a:rPr lang="en-US" dirty="0" smtClean="0"/>
              <a:t>1a Lab Safety Equipment</a:t>
            </a:r>
            <a:endParaRPr lang="en-US" dirty="0"/>
          </a:p>
        </p:txBody>
      </p:sp>
      <p:sp>
        <p:nvSpPr>
          <p:cNvPr id="5" name="Content Placeholder 4"/>
          <p:cNvSpPr>
            <a:spLocks noGrp="1"/>
          </p:cNvSpPr>
          <p:nvPr>
            <p:ph idx="1"/>
          </p:nvPr>
        </p:nvSpPr>
        <p:spPr>
          <a:xfrm>
            <a:off x="4877410" y="2207361"/>
            <a:ext cx="3885590" cy="4275739"/>
          </a:xfrm>
        </p:spPr>
        <p:txBody>
          <a:bodyPr>
            <a:normAutofit/>
          </a:bodyPr>
          <a:lstStyle/>
          <a:p>
            <a:pPr marL="0" lvl="0" indent="0" eaLnBrk="0" fontAlgn="base" hangingPunct="0">
              <a:spcBef>
                <a:spcPct val="0"/>
              </a:spcBef>
              <a:spcAft>
                <a:spcPct val="0"/>
              </a:spcAft>
              <a:buNone/>
            </a:pPr>
            <a:r>
              <a:rPr lang="en-US" sz="1800" b="1" dirty="0" smtClean="0">
                <a:ea typeface="Times New Roman" pitchFamily="18" charset="0"/>
                <a:cs typeface="Arial" pitchFamily="34" charset="0"/>
              </a:rPr>
              <a:t>Gas </a:t>
            </a:r>
            <a:r>
              <a:rPr lang="en-US" sz="1800" b="1" dirty="0">
                <a:ea typeface="Times New Roman" pitchFamily="18" charset="0"/>
                <a:cs typeface="Arial" pitchFamily="34" charset="0"/>
              </a:rPr>
              <a:t>shutoff valve</a:t>
            </a:r>
            <a:r>
              <a:rPr lang="en-US" sz="1800" dirty="0">
                <a:ea typeface="Times New Roman" pitchFamily="18" charset="0"/>
                <a:cs typeface="Arial" pitchFamily="34" charset="0"/>
              </a:rPr>
              <a:t> </a:t>
            </a:r>
            <a:r>
              <a:rPr lang="en-US" sz="1800" dirty="0" smtClean="0">
                <a:ea typeface="Times New Roman" pitchFamily="18" charset="0"/>
                <a:cs typeface="Arial" pitchFamily="34" charset="0"/>
              </a:rPr>
              <a:t>Each </a:t>
            </a:r>
            <a:r>
              <a:rPr lang="en-US" sz="1800" dirty="0">
                <a:ea typeface="Times New Roman" pitchFamily="18" charset="0"/>
                <a:cs typeface="Arial" pitchFamily="34" charset="0"/>
              </a:rPr>
              <a:t>lab has a master valve which shuts off the gas supply to the entire lab.</a:t>
            </a:r>
            <a:endParaRPr lang="en-US" sz="1800" dirty="0">
              <a:cs typeface="Arial" pitchFamily="34" charset="0"/>
            </a:endParaRPr>
          </a:p>
          <a:p>
            <a:pPr marL="0" indent="0" eaLnBrk="0" fontAlgn="base" hangingPunct="0">
              <a:spcBef>
                <a:spcPct val="0"/>
              </a:spcBef>
              <a:spcAft>
                <a:spcPct val="0"/>
              </a:spcAft>
              <a:buNone/>
            </a:pPr>
            <a:endParaRPr lang="en-US" sz="1800" dirty="0">
              <a:cs typeface="Arial" pitchFamily="34" charset="0"/>
            </a:endParaRPr>
          </a:p>
          <a:p>
            <a:pPr marL="0" lvl="0" indent="0" eaLnBrk="0" fontAlgn="base" hangingPunct="0">
              <a:spcBef>
                <a:spcPct val="0"/>
              </a:spcBef>
              <a:spcAft>
                <a:spcPct val="0"/>
              </a:spcAft>
              <a:buNone/>
            </a:pPr>
            <a:endParaRPr lang="en-US" sz="1800" dirty="0">
              <a:cs typeface="Arial" pitchFamily="34" charset="0"/>
            </a:endParaRP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60" y="2207361"/>
            <a:ext cx="4445000" cy="3340100"/>
          </a:xfrm>
          <a:prstGeom prst="rect">
            <a:avLst/>
          </a:prstGeom>
        </p:spPr>
      </p:pic>
    </p:spTree>
    <p:extLst>
      <p:ext uri="{BB962C8B-B14F-4D97-AF65-F5344CB8AC3E}">
        <p14:creationId xmlns:p14="http://schemas.microsoft.com/office/powerpoint/2010/main" val="33292802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Requirement 1</a:t>
            </a:r>
            <a:endParaRPr lang="en-US" dirty="0"/>
          </a:p>
        </p:txBody>
      </p:sp>
      <p:sp>
        <p:nvSpPr>
          <p:cNvPr id="5" name="Content Placeholder 4"/>
          <p:cNvSpPr>
            <a:spLocks noGrp="1"/>
          </p:cNvSpPr>
          <p:nvPr>
            <p:ph idx="1"/>
          </p:nvPr>
        </p:nvSpPr>
        <p:spPr/>
        <p:txBody>
          <a:bodyPr>
            <a:normAutofit/>
          </a:bodyPr>
          <a:lstStyle/>
          <a:p>
            <a:pPr marL="0" indent="0">
              <a:buNone/>
            </a:pPr>
            <a:r>
              <a:rPr lang="en-US" dirty="0"/>
              <a:t>Do EACH of the following activities:</a:t>
            </a:r>
          </a:p>
          <a:p>
            <a:pPr marL="971550" lvl="1" indent="-514350">
              <a:buFont typeface="+mj-lt"/>
              <a:buAutoNum type="alphaLcPeriod" startAt="2"/>
            </a:pPr>
            <a:r>
              <a:rPr lang="en-US" dirty="0" smtClean="0"/>
              <a:t>Describe </a:t>
            </a:r>
            <a:r>
              <a:rPr lang="en-US" dirty="0"/>
              <a:t>what a safety data sheet (SDS) is and tell why it is used</a:t>
            </a:r>
            <a:r>
              <a:rPr lang="en-US" dirty="0" smtClean="0"/>
              <a:t>.</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0935" y="442642"/>
            <a:ext cx="914400" cy="933450"/>
          </a:xfrm>
          <a:prstGeom prst="rect">
            <a:avLst/>
          </a:prstGeom>
        </p:spPr>
      </p:pic>
    </p:spTree>
    <p:extLst>
      <p:ext uri="{BB962C8B-B14F-4D97-AF65-F5344CB8AC3E}">
        <p14:creationId xmlns:p14="http://schemas.microsoft.com/office/powerpoint/2010/main" val="1611986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1b What </a:t>
            </a:r>
            <a:r>
              <a:rPr lang="en-US" dirty="0"/>
              <a:t>is a MSDS and </a:t>
            </a:r>
            <a:r>
              <a:rPr lang="en-US" dirty="0" smtClean="0"/>
              <a:t>its </a:t>
            </a:r>
            <a:r>
              <a:rPr lang="en-US" dirty="0"/>
              <a:t>purpose?</a:t>
            </a:r>
          </a:p>
        </p:txBody>
      </p:sp>
      <p:sp>
        <p:nvSpPr>
          <p:cNvPr id="3" name="Content Placeholder 2"/>
          <p:cNvSpPr>
            <a:spLocks noGrp="1"/>
          </p:cNvSpPr>
          <p:nvPr>
            <p:ph idx="1"/>
          </p:nvPr>
        </p:nvSpPr>
        <p:spPr>
          <a:xfrm>
            <a:off x="1976014" y="1443834"/>
            <a:ext cx="6871725" cy="5039265"/>
          </a:xfrm>
        </p:spPr>
        <p:txBody>
          <a:bodyPr>
            <a:normAutofit fontScale="92500" lnSpcReduction="10000"/>
          </a:bodyPr>
          <a:lstStyle/>
          <a:p>
            <a:r>
              <a:rPr lang="en-US" dirty="0"/>
              <a:t>The MSDS </a:t>
            </a:r>
            <a:r>
              <a:rPr lang="en-US" dirty="0" smtClean="0"/>
              <a:t>lists: </a:t>
            </a:r>
          </a:p>
          <a:p>
            <a:pPr lvl="1"/>
            <a:r>
              <a:rPr lang="en-US" dirty="0" smtClean="0"/>
              <a:t>the </a:t>
            </a:r>
            <a:r>
              <a:rPr lang="en-US" dirty="0"/>
              <a:t>hazardous ingredients of a product, </a:t>
            </a:r>
            <a:endParaRPr lang="en-US" dirty="0" smtClean="0"/>
          </a:p>
          <a:p>
            <a:pPr lvl="1"/>
            <a:r>
              <a:rPr lang="en-US" dirty="0" smtClean="0"/>
              <a:t>its </a:t>
            </a:r>
            <a:r>
              <a:rPr lang="en-US" dirty="0"/>
              <a:t>physical and chemical characteristics (e.g. flammability, explosive properties), </a:t>
            </a:r>
            <a:endParaRPr lang="en-US" dirty="0" smtClean="0"/>
          </a:p>
          <a:p>
            <a:pPr lvl="1"/>
            <a:r>
              <a:rPr lang="en-US" dirty="0" smtClean="0"/>
              <a:t>its </a:t>
            </a:r>
            <a:r>
              <a:rPr lang="en-US" dirty="0"/>
              <a:t>effect on human health, </a:t>
            </a:r>
            <a:endParaRPr lang="en-US" dirty="0" smtClean="0"/>
          </a:p>
          <a:p>
            <a:pPr lvl="1"/>
            <a:r>
              <a:rPr lang="en-US" dirty="0" smtClean="0"/>
              <a:t>the </a:t>
            </a:r>
            <a:r>
              <a:rPr lang="en-US" dirty="0"/>
              <a:t>chemicals with which it can adversely react, </a:t>
            </a:r>
            <a:endParaRPr lang="en-US" dirty="0" smtClean="0"/>
          </a:p>
          <a:p>
            <a:pPr lvl="1"/>
            <a:r>
              <a:rPr lang="en-US" dirty="0" smtClean="0"/>
              <a:t>handling </a:t>
            </a:r>
            <a:r>
              <a:rPr lang="en-US" dirty="0"/>
              <a:t>precautions, </a:t>
            </a:r>
            <a:endParaRPr lang="en-US" dirty="0" smtClean="0"/>
          </a:p>
          <a:p>
            <a:pPr lvl="1"/>
            <a:r>
              <a:rPr lang="en-US" dirty="0" smtClean="0"/>
              <a:t>the </a:t>
            </a:r>
            <a:r>
              <a:rPr lang="en-US" dirty="0"/>
              <a:t>types of measures that can be used to control exposure, </a:t>
            </a:r>
            <a:endParaRPr lang="en-US" dirty="0" smtClean="0"/>
          </a:p>
          <a:p>
            <a:pPr lvl="1"/>
            <a:r>
              <a:rPr lang="en-US" dirty="0" smtClean="0"/>
              <a:t>emergency </a:t>
            </a:r>
            <a:r>
              <a:rPr lang="en-US" dirty="0"/>
              <a:t>and first aid procedures, </a:t>
            </a:r>
            <a:endParaRPr lang="en-US" dirty="0" smtClean="0"/>
          </a:p>
          <a:p>
            <a:pPr lvl="1"/>
            <a:r>
              <a:rPr lang="en-US" dirty="0" smtClean="0"/>
              <a:t>and </a:t>
            </a:r>
            <a:r>
              <a:rPr lang="en-US" dirty="0"/>
              <a:t>methods to contain a spill.</a:t>
            </a:r>
          </a:p>
        </p:txBody>
      </p:sp>
    </p:spTree>
    <p:extLst>
      <p:ext uri="{BB962C8B-B14F-4D97-AF65-F5344CB8AC3E}">
        <p14:creationId xmlns:p14="http://schemas.microsoft.com/office/powerpoint/2010/main" val="2490588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33550" y="0"/>
            <a:ext cx="8295968" cy="6858000"/>
          </a:xfrm>
        </p:spPr>
      </p:pic>
    </p:spTree>
    <p:extLst>
      <p:ext uri="{BB962C8B-B14F-4D97-AF65-F5344CB8AC3E}">
        <p14:creationId xmlns:p14="http://schemas.microsoft.com/office/powerpoint/2010/main" val="604740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Requirements</a:t>
            </a:r>
            <a:endParaRPr lang="en-US" dirty="0"/>
          </a:p>
        </p:txBody>
      </p:sp>
      <p:sp>
        <p:nvSpPr>
          <p:cNvPr id="3" name="Content Placeholder 2"/>
          <p:cNvSpPr>
            <a:spLocks noGrp="1"/>
          </p:cNvSpPr>
          <p:nvPr>
            <p:ph idx="1"/>
          </p:nvPr>
        </p:nvSpPr>
        <p:spPr>
          <a:xfrm>
            <a:off x="601671" y="2207361"/>
            <a:ext cx="7940660" cy="3664919"/>
          </a:xfrm>
        </p:spPr>
        <p:txBody>
          <a:bodyPr>
            <a:normAutofit fontScale="77500" lnSpcReduction="20000"/>
          </a:bodyPr>
          <a:lstStyle/>
          <a:p>
            <a:pPr marL="514350" indent="-514350">
              <a:buFont typeface="+mj-lt"/>
              <a:buAutoNum type="arabicPeriod"/>
            </a:pPr>
            <a:r>
              <a:rPr lang="en-US" dirty="0"/>
              <a:t>Do EACH of the following activities:</a:t>
            </a:r>
          </a:p>
          <a:p>
            <a:pPr marL="971550" lvl="1" indent="-514350">
              <a:buFont typeface="+mj-lt"/>
              <a:buAutoNum type="alphaLcPeriod"/>
            </a:pPr>
            <a:r>
              <a:rPr lang="en-US" dirty="0"/>
              <a:t>Describe three examples of safety equipment used in a chemistry laboratory and the reason each one is used.</a:t>
            </a:r>
          </a:p>
          <a:p>
            <a:pPr marL="971550" lvl="1" indent="-514350">
              <a:buFont typeface="+mj-lt"/>
              <a:buAutoNum type="alphaLcPeriod"/>
            </a:pPr>
            <a:r>
              <a:rPr lang="en-US" dirty="0"/>
              <a:t>Describe what a safety data sheet (SDS) is and tell why it is used.</a:t>
            </a:r>
          </a:p>
          <a:p>
            <a:pPr marL="971550" lvl="1" indent="-514350">
              <a:buFont typeface="+mj-lt"/>
              <a:buAutoNum type="alphaLcPeriod"/>
            </a:pPr>
            <a:r>
              <a:rPr lang="en-US" dirty="0"/>
              <a:t>Obtain an SDS for both a paint and an insecticide. Compare and discuss the toxicity, disposal, and safe-handling sections for these two common household products.</a:t>
            </a:r>
          </a:p>
          <a:p>
            <a:pPr marL="971550" lvl="1" indent="-514350">
              <a:buFont typeface="+mj-lt"/>
              <a:buAutoNum type="alphaLcPeriod"/>
            </a:pPr>
            <a:r>
              <a:rPr lang="en-US" dirty="0"/>
              <a:t>Discuss the safe storage of chemicals. How does the safe storage of chemicals apply to your home, your school, your community, and the environment?</a:t>
            </a:r>
          </a:p>
          <a:p>
            <a:endParaRPr lang="en-US"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115" y="1129815"/>
            <a:ext cx="914400" cy="933450"/>
          </a:xfrm>
          <a:prstGeom prst="rect">
            <a:avLst/>
          </a:prstGeom>
        </p:spPr>
      </p:pic>
    </p:spTree>
    <p:extLst>
      <p:ext uri="{BB962C8B-B14F-4D97-AF65-F5344CB8AC3E}">
        <p14:creationId xmlns:p14="http://schemas.microsoft.com/office/powerpoint/2010/main" val="4103309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1b MSDS's Are Meant For</a:t>
            </a:r>
            <a:endParaRPr lang="en-US" dirty="0"/>
          </a:p>
        </p:txBody>
      </p:sp>
      <p:sp>
        <p:nvSpPr>
          <p:cNvPr id="3" name="Content Placeholder 2"/>
          <p:cNvSpPr>
            <a:spLocks noGrp="1"/>
          </p:cNvSpPr>
          <p:nvPr>
            <p:ph idx="1"/>
          </p:nvPr>
        </p:nvSpPr>
        <p:spPr/>
        <p:txBody>
          <a:bodyPr>
            <a:normAutofit/>
          </a:bodyPr>
          <a:lstStyle/>
          <a:p>
            <a:r>
              <a:rPr lang="en-US" dirty="0" smtClean="0"/>
              <a:t>Employees </a:t>
            </a:r>
            <a:r>
              <a:rPr lang="en-US" dirty="0"/>
              <a:t>who may be occupationally </a:t>
            </a:r>
            <a:r>
              <a:rPr lang="en-US" dirty="0" smtClean="0"/>
              <a:t>exposed </a:t>
            </a:r>
            <a:r>
              <a:rPr lang="en-US" dirty="0"/>
              <a:t>to a hazard at work. </a:t>
            </a:r>
            <a:endParaRPr lang="en-US" dirty="0" smtClean="0"/>
          </a:p>
          <a:p>
            <a:r>
              <a:rPr lang="en-US" dirty="0" smtClean="0"/>
              <a:t>Employers </a:t>
            </a:r>
            <a:r>
              <a:rPr lang="en-US" dirty="0"/>
              <a:t>who need to know the proper methods for storage etc. </a:t>
            </a:r>
            <a:endParaRPr lang="en-US" dirty="0" smtClean="0"/>
          </a:p>
          <a:p>
            <a:r>
              <a:rPr lang="en-US" dirty="0" smtClean="0"/>
              <a:t>Emergency </a:t>
            </a:r>
            <a:r>
              <a:rPr lang="en-US" dirty="0"/>
              <a:t>responders such as fire fighters, hazardous material crews, emergency medical technicians, and emergency room personnel.</a:t>
            </a:r>
          </a:p>
          <a:p>
            <a:endParaRPr lang="en-US" dirty="0"/>
          </a:p>
        </p:txBody>
      </p:sp>
    </p:spTree>
    <p:extLst>
      <p:ext uri="{BB962C8B-B14F-4D97-AF65-F5344CB8AC3E}">
        <p14:creationId xmlns:p14="http://schemas.microsoft.com/office/powerpoint/2010/main" val="673181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Requirement 1</a:t>
            </a:r>
            <a:endParaRPr lang="en-US" dirty="0"/>
          </a:p>
        </p:txBody>
      </p:sp>
      <p:sp>
        <p:nvSpPr>
          <p:cNvPr id="5" name="Content Placeholder 4"/>
          <p:cNvSpPr>
            <a:spLocks noGrp="1"/>
          </p:cNvSpPr>
          <p:nvPr>
            <p:ph idx="1"/>
          </p:nvPr>
        </p:nvSpPr>
        <p:spPr/>
        <p:txBody>
          <a:bodyPr>
            <a:normAutofit/>
          </a:bodyPr>
          <a:lstStyle/>
          <a:p>
            <a:pPr marL="0" indent="0">
              <a:buNone/>
            </a:pPr>
            <a:r>
              <a:rPr lang="en-US" dirty="0"/>
              <a:t>Do EACH of the following activities:</a:t>
            </a:r>
          </a:p>
          <a:p>
            <a:pPr marL="971550" lvl="1" indent="-514350">
              <a:buFont typeface="+mj-lt"/>
              <a:buAutoNum type="alphaLcPeriod" startAt="3"/>
            </a:pPr>
            <a:r>
              <a:rPr lang="en-US" dirty="0" smtClean="0"/>
              <a:t>Obtain </a:t>
            </a:r>
            <a:r>
              <a:rPr lang="en-US" dirty="0"/>
              <a:t>an SDS for both a paint and an insecticide. Compare and discuss the toxicity, disposal, and safe-handling sections for these two common household products</a:t>
            </a:r>
            <a:r>
              <a:rPr lang="en-US" dirty="0" smtClean="0"/>
              <a:t>.</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0935" y="442642"/>
            <a:ext cx="914400" cy="933450"/>
          </a:xfrm>
          <a:prstGeom prst="rect">
            <a:avLst/>
          </a:prstGeom>
        </p:spPr>
      </p:pic>
    </p:spTree>
    <p:extLst>
      <p:ext uri="{BB962C8B-B14F-4D97-AF65-F5344CB8AC3E}">
        <p14:creationId xmlns:p14="http://schemas.microsoft.com/office/powerpoint/2010/main" val="1383562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724" b="10282"/>
          <a:stretch/>
        </p:blipFill>
        <p:spPr>
          <a:xfrm>
            <a:off x="2281425" y="0"/>
            <a:ext cx="5650085" cy="6875707"/>
          </a:xfrm>
        </p:spPr>
      </p:pic>
    </p:spTree>
    <p:extLst>
      <p:ext uri="{BB962C8B-B14F-4D97-AF65-F5344CB8AC3E}">
        <p14:creationId xmlns:p14="http://schemas.microsoft.com/office/powerpoint/2010/main" val="2110406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430" b="3896"/>
          <a:stretch/>
        </p:blipFill>
        <p:spPr>
          <a:xfrm>
            <a:off x="2434130" y="0"/>
            <a:ext cx="5844368" cy="6858000"/>
          </a:xfrm>
        </p:spPr>
      </p:pic>
    </p:spTree>
    <p:extLst>
      <p:ext uri="{BB962C8B-B14F-4D97-AF65-F5344CB8AC3E}">
        <p14:creationId xmlns:p14="http://schemas.microsoft.com/office/powerpoint/2010/main" val="933374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Requirement 1</a:t>
            </a:r>
            <a:endParaRPr lang="en-US" dirty="0"/>
          </a:p>
        </p:txBody>
      </p:sp>
      <p:sp>
        <p:nvSpPr>
          <p:cNvPr id="5" name="Content Placeholder 4"/>
          <p:cNvSpPr>
            <a:spLocks noGrp="1"/>
          </p:cNvSpPr>
          <p:nvPr>
            <p:ph idx="1"/>
          </p:nvPr>
        </p:nvSpPr>
        <p:spPr/>
        <p:txBody>
          <a:bodyPr>
            <a:normAutofit/>
          </a:bodyPr>
          <a:lstStyle/>
          <a:p>
            <a:pPr marL="0" indent="0">
              <a:buNone/>
            </a:pPr>
            <a:r>
              <a:rPr lang="en-US" dirty="0"/>
              <a:t>Do EACH of the following activities:</a:t>
            </a:r>
          </a:p>
          <a:p>
            <a:pPr marL="971550" lvl="1" indent="-514350">
              <a:buFont typeface="+mj-lt"/>
              <a:buAutoNum type="alphaLcPeriod" startAt="4"/>
            </a:pPr>
            <a:r>
              <a:rPr lang="en-US" dirty="0" smtClean="0"/>
              <a:t>Discuss </a:t>
            </a:r>
            <a:r>
              <a:rPr lang="en-US" dirty="0"/>
              <a:t>the safe storage of chemicals. How does the safe storage of chemicals apply to your home, your school, your community, and the environment?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0935" y="442642"/>
            <a:ext cx="914400" cy="933450"/>
          </a:xfrm>
          <a:prstGeom prst="rect">
            <a:avLst/>
          </a:prstGeom>
        </p:spPr>
      </p:pic>
    </p:spTree>
    <p:extLst>
      <p:ext uri="{BB962C8B-B14F-4D97-AF65-F5344CB8AC3E}">
        <p14:creationId xmlns:p14="http://schemas.microsoft.com/office/powerpoint/2010/main" val="2813170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1d Storage in Your Home</a:t>
            </a:r>
            <a:endParaRPr lang="en-US" dirty="0"/>
          </a:p>
        </p:txBody>
      </p:sp>
      <p:sp>
        <p:nvSpPr>
          <p:cNvPr id="3" name="Content Placeholder 2"/>
          <p:cNvSpPr>
            <a:spLocks noGrp="1"/>
          </p:cNvSpPr>
          <p:nvPr>
            <p:ph idx="1"/>
          </p:nvPr>
        </p:nvSpPr>
        <p:spPr>
          <a:xfrm>
            <a:off x="2281424" y="1443835"/>
            <a:ext cx="6413611" cy="4886560"/>
          </a:xfrm>
        </p:spPr>
        <p:txBody>
          <a:bodyPr>
            <a:normAutofit fontScale="70000" lnSpcReduction="20000"/>
          </a:bodyPr>
          <a:lstStyle/>
          <a:p>
            <a:r>
              <a:rPr lang="en-US" sz="3400" dirty="0"/>
              <a:t>Home accidents can result from </a:t>
            </a:r>
            <a:r>
              <a:rPr lang="en-US" sz="3400" dirty="0" smtClean="0"/>
              <a:t>mixing one household chemical with </a:t>
            </a:r>
            <a:r>
              <a:rPr lang="en-US" sz="3400" dirty="0"/>
              <a:t>another, not following directions for use of a product or by improper storage or disposal of a chemical. </a:t>
            </a:r>
            <a:endParaRPr lang="en-US" sz="3400" dirty="0" smtClean="0"/>
          </a:p>
          <a:p>
            <a:pPr lvl="1"/>
            <a:r>
              <a:rPr lang="en-US" dirty="0" smtClean="0"/>
              <a:t>Some </a:t>
            </a:r>
            <a:r>
              <a:rPr lang="en-US" dirty="0"/>
              <a:t>combinations of these products, such as ammonia and bleach, can create toxic gases</a:t>
            </a:r>
            <a:r>
              <a:rPr lang="en-US" dirty="0" smtClean="0"/>
              <a:t>.</a:t>
            </a:r>
          </a:p>
          <a:p>
            <a:pPr lvl="1"/>
            <a:r>
              <a:rPr lang="en-US" dirty="0" smtClean="0"/>
              <a:t>Some </a:t>
            </a:r>
            <a:r>
              <a:rPr lang="en-US" dirty="0"/>
              <a:t>products should not be used in a small confined space to avoid inhaling dangerous vapors. </a:t>
            </a:r>
            <a:endParaRPr lang="en-US" dirty="0" smtClean="0"/>
          </a:p>
          <a:p>
            <a:pPr lvl="1"/>
            <a:r>
              <a:rPr lang="en-US" dirty="0" smtClean="0"/>
              <a:t>Other </a:t>
            </a:r>
            <a:r>
              <a:rPr lang="en-US" dirty="0"/>
              <a:t>products should not be used without gloves and eye protection to help prevent the chemical from </a:t>
            </a:r>
            <a:r>
              <a:rPr lang="en-US" dirty="0" smtClean="0"/>
              <a:t>touching your </a:t>
            </a:r>
            <a:r>
              <a:rPr lang="en-US" dirty="0"/>
              <a:t>body. </a:t>
            </a:r>
            <a:endParaRPr lang="en-US" dirty="0" smtClean="0"/>
          </a:p>
          <a:p>
            <a:r>
              <a:rPr lang="en-US" sz="3400" dirty="0" smtClean="0"/>
              <a:t>Keep </a:t>
            </a:r>
            <a:r>
              <a:rPr lang="en-US" sz="3400" dirty="0"/>
              <a:t>household chemicals out of sight and out of reach of children. If </a:t>
            </a:r>
            <a:r>
              <a:rPr lang="en-US" sz="3400" dirty="0" smtClean="0"/>
              <a:t>a </a:t>
            </a:r>
            <a:r>
              <a:rPr lang="en-US" sz="3400" dirty="0"/>
              <a:t>child should eat or drink a </a:t>
            </a:r>
            <a:r>
              <a:rPr lang="en-US" sz="3400" dirty="0" smtClean="0"/>
              <a:t>chemical </a:t>
            </a:r>
            <a:r>
              <a:rPr lang="en-US" sz="3400" dirty="0"/>
              <a:t>substance, find </a:t>
            </a:r>
            <a:r>
              <a:rPr lang="en-US" sz="3400" dirty="0" smtClean="0"/>
              <a:t>the </a:t>
            </a:r>
            <a:r>
              <a:rPr lang="en-US" sz="3400" dirty="0"/>
              <a:t>containers immediately and </a:t>
            </a:r>
            <a:r>
              <a:rPr lang="en-US" sz="3400" dirty="0" smtClean="0"/>
              <a:t>call </a:t>
            </a:r>
            <a:r>
              <a:rPr lang="en-US" sz="3400" dirty="0"/>
              <a:t>the Poison Control Center or 911.</a:t>
            </a:r>
          </a:p>
          <a:p>
            <a:endParaRPr lang="en-US" dirty="0"/>
          </a:p>
        </p:txBody>
      </p:sp>
    </p:spTree>
    <p:extLst>
      <p:ext uri="{BB962C8B-B14F-4D97-AF65-F5344CB8AC3E}">
        <p14:creationId xmlns:p14="http://schemas.microsoft.com/office/powerpoint/2010/main" val="3872268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1d Storage in Your School</a:t>
            </a:r>
            <a:endParaRPr lang="en-US" dirty="0"/>
          </a:p>
        </p:txBody>
      </p:sp>
      <p:sp>
        <p:nvSpPr>
          <p:cNvPr id="3" name="Content Placeholder 2"/>
          <p:cNvSpPr>
            <a:spLocks noGrp="1"/>
          </p:cNvSpPr>
          <p:nvPr>
            <p:ph idx="1"/>
          </p:nvPr>
        </p:nvSpPr>
        <p:spPr>
          <a:xfrm>
            <a:off x="2281425" y="1443834"/>
            <a:ext cx="6413610" cy="4733855"/>
          </a:xfrm>
        </p:spPr>
        <p:txBody>
          <a:bodyPr>
            <a:normAutofit lnSpcReduction="10000"/>
          </a:bodyPr>
          <a:lstStyle/>
          <a:p>
            <a:r>
              <a:rPr lang="en-US" dirty="0" smtClean="0"/>
              <a:t>At most schools, all chemicals are stored in a locked area, often organized by hazard classification.</a:t>
            </a:r>
          </a:p>
          <a:p>
            <a:r>
              <a:rPr lang="en-US" dirty="0" smtClean="0"/>
              <a:t>Schools try to select less toxic chemicals and minimize chemical use to reduce waste and safety risk.</a:t>
            </a:r>
          </a:p>
          <a:p>
            <a:r>
              <a:rPr lang="en-US" dirty="0" smtClean="0"/>
              <a:t>Teachers working with chemicals receive training in safe storage, proper use, potential hazards, and disposal.</a:t>
            </a:r>
          </a:p>
          <a:p>
            <a:r>
              <a:rPr lang="en-US" dirty="0" smtClean="0"/>
              <a:t>Schools have a chemical spill plan in case of an accident.</a:t>
            </a:r>
            <a:endParaRPr lang="en-US" dirty="0"/>
          </a:p>
        </p:txBody>
      </p:sp>
    </p:spTree>
    <p:extLst>
      <p:ext uri="{BB962C8B-B14F-4D97-AF65-F5344CB8AC3E}">
        <p14:creationId xmlns:p14="http://schemas.microsoft.com/office/powerpoint/2010/main" val="3703444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1d Storage in Your Community and the Environment</a:t>
            </a:r>
            <a:endParaRPr lang="en-US" dirty="0"/>
          </a:p>
        </p:txBody>
      </p:sp>
      <p:sp>
        <p:nvSpPr>
          <p:cNvPr id="3" name="Content Placeholder 2"/>
          <p:cNvSpPr>
            <a:spLocks noGrp="1"/>
          </p:cNvSpPr>
          <p:nvPr>
            <p:ph idx="1"/>
          </p:nvPr>
        </p:nvSpPr>
        <p:spPr/>
        <p:txBody>
          <a:bodyPr/>
          <a:lstStyle/>
          <a:p>
            <a:r>
              <a:rPr lang="en-US" dirty="0" smtClean="0"/>
              <a:t>Businesses in your community use chemicals that can be toxic if not stored or used correctly.</a:t>
            </a:r>
          </a:p>
          <a:p>
            <a:r>
              <a:rPr lang="en-US" dirty="0" smtClean="0"/>
              <a:t>A spilled chemical on a business property could be washed by rain into a  local stream, which could drain into a towns water supply.</a:t>
            </a:r>
          </a:p>
          <a:p>
            <a:r>
              <a:rPr lang="en-US" dirty="0" smtClean="0"/>
              <a:t>Government regulates the proper use, storage, and disposal of chemicals.</a:t>
            </a:r>
            <a:endParaRPr lang="en-US" dirty="0"/>
          </a:p>
        </p:txBody>
      </p:sp>
    </p:spTree>
    <p:extLst>
      <p:ext uri="{BB962C8B-B14F-4D97-AF65-F5344CB8AC3E}">
        <p14:creationId xmlns:p14="http://schemas.microsoft.com/office/powerpoint/2010/main" val="768196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Requirement 2</a:t>
            </a:r>
            <a:endParaRPr lang="en-US" dirty="0"/>
          </a:p>
        </p:txBody>
      </p:sp>
      <p:sp>
        <p:nvSpPr>
          <p:cNvPr id="5" name="Content Placeholder 4"/>
          <p:cNvSpPr>
            <a:spLocks noGrp="1"/>
          </p:cNvSpPr>
          <p:nvPr>
            <p:ph idx="1"/>
          </p:nvPr>
        </p:nvSpPr>
        <p:spPr>
          <a:xfrm>
            <a:off x="2281425" y="1443834"/>
            <a:ext cx="6413610" cy="4733855"/>
          </a:xfrm>
        </p:spPr>
        <p:txBody>
          <a:bodyPr>
            <a:normAutofit fontScale="70000" lnSpcReduction="20000"/>
          </a:bodyPr>
          <a:lstStyle/>
          <a:p>
            <a:pPr marL="514350" indent="-514350">
              <a:buFont typeface="+mj-lt"/>
              <a:buAutoNum type="arabicPeriod" startAt="2"/>
            </a:pPr>
            <a:r>
              <a:rPr lang="en-US" dirty="0"/>
              <a:t>Do EACH of the following activities:</a:t>
            </a:r>
          </a:p>
          <a:p>
            <a:pPr marL="971550" lvl="1" indent="-514350">
              <a:buFont typeface="+mj-lt"/>
              <a:buAutoNum type="alphaLcPeriod"/>
            </a:pPr>
            <a:r>
              <a:rPr lang="en-US" dirty="0"/>
              <a:t>Predict what would happen if you placed an iron nail in a copper sulfate solution. Then, put an iron nail in a copper sulfate solution. Describe your. observations and make a conclusion based on your observations. Compare your prediction and original conclusion with what actually happened. Write the formula for the reaction that you described.</a:t>
            </a:r>
          </a:p>
          <a:p>
            <a:pPr marL="971550" lvl="1" indent="-514350">
              <a:buFont typeface="+mj-lt"/>
              <a:buAutoNum type="alphaLcPeriod"/>
            </a:pPr>
            <a:r>
              <a:rPr lang="en-US" dirty="0"/>
              <a:t>Demonstrate how you would separate sand (or gravel) from water. Describe how you would separate table salt from water, oil from water, and gasoline from motor oil. Name the practical processes that require these kinds of separations and how the processes may differ.</a:t>
            </a:r>
          </a:p>
          <a:p>
            <a:pPr marL="971550" lvl="1" indent="-514350">
              <a:buFont typeface="+mj-lt"/>
              <a:buAutoNum type="alphaLcPeriod"/>
            </a:pPr>
            <a:r>
              <a:rPr lang="en-US" dirty="0"/>
              <a:t>Describe the difference between a chemical reaction and a physical change.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0935" y="442642"/>
            <a:ext cx="914400" cy="933450"/>
          </a:xfrm>
          <a:prstGeom prst="rect">
            <a:avLst/>
          </a:prstGeom>
        </p:spPr>
      </p:pic>
    </p:spTree>
    <p:extLst>
      <p:ext uri="{BB962C8B-B14F-4D97-AF65-F5344CB8AC3E}">
        <p14:creationId xmlns:p14="http://schemas.microsoft.com/office/powerpoint/2010/main" val="719628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 Chemical Formulas</a:t>
            </a:r>
            <a:endParaRPr lang="en-US" dirty="0"/>
          </a:p>
        </p:txBody>
      </p:sp>
      <p:sp>
        <p:nvSpPr>
          <p:cNvPr id="3" name="Content Placeholder 2"/>
          <p:cNvSpPr>
            <a:spLocks noGrp="1"/>
          </p:cNvSpPr>
          <p:nvPr>
            <p:ph idx="1"/>
          </p:nvPr>
        </p:nvSpPr>
        <p:spPr>
          <a:xfrm>
            <a:off x="4113885" y="1443835"/>
            <a:ext cx="4581150" cy="4886560"/>
          </a:xfrm>
        </p:spPr>
        <p:txBody>
          <a:bodyPr/>
          <a:lstStyle/>
          <a:p>
            <a:r>
              <a:rPr lang="en-US" dirty="0" smtClean="0"/>
              <a:t>When writing chemical formulas, chemists show the number of each type of atom in the compound.</a:t>
            </a:r>
          </a:p>
          <a:p>
            <a:r>
              <a:rPr lang="en-US" dirty="0" smtClean="0"/>
              <a:t>The molecular formula of methane is CH</a:t>
            </a:r>
            <a:r>
              <a:rPr lang="en-US" baseline="-25000" dirty="0" smtClean="0"/>
              <a:t>4</a:t>
            </a:r>
            <a:r>
              <a:rPr lang="en-US" dirty="0" smtClean="0"/>
              <a:t> which means that there are four hydrogen (H) atoms and one carbon (C) atom in a molecule of methane</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7693"/>
          <a:stretch/>
        </p:blipFill>
        <p:spPr>
          <a:xfrm>
            <a:off x="448965" y="1443835"/>
            <a:ext cx="3379999" cy="3314964"/>
          </a:xfrm>
          <a:prstGeom prst="rect">
            <a:avLst/>
          </a:prstGeom>
        </p:spPr>
      </p:pic>
    </p:spTree>
    <p:extLst>
      <p:ext uri="{BB962C8B-B14F-4D97-AF65-F5344CB8AC3E}">
        <p14:creationId xmlns:p14="http://schemas.microsoft.com/office/powerpoint/2010/main" val="3428038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Requirements</a:t>
            </a:r>
            <a:endParaRPr lang="en-US" dirty="0"/>
          </a:p>
        </p:txBody>
      </p:sp>
      <p:sp>
        <p:nvSpPr>
          <p:cNvPr id="3" name="Content Placeholder 2"/>
          <p:cNvSpPr>
            <a:spLocks noGrp="1"/>
          </p:cNvSpPr>
          <p:nvPr>
            <p:ph idx="1"/>
          </p:nvPr>
        </p:nvSpPr>
        <p:spPr/>
        <p:txBody>
          <a:bodyPr>
            <a:normAutofit fontScale="62500" lnSpcReduction="20000"/>
          </a:bodyPr>
          <a:lstStyle/>
          <a:p>
            <a:pPr marL="514350" indent="-514350">
              <a:buFont typeface="+mj-lt"/>
              <a:buAutoNum type="arabicPeriod" startAt="2"/>
            </a:pPr>
            <a:r>
              <a:rPr lang="en-US" dirty="0" smtClean="0"/>
              <a:t>Do </a:t>
            </a:r>
            <a:r>
              <a:rPr lang="en-US" dirty="0"/>
              <a:t>EACH of the following activities:</a:t>
            </a:r>
          </a:p>
          <a:p>
            <a:pPr marL="971550" lvl="1" indent="-514350">
              <a:buFont typeface="+mj-lt"/>
              <a:buAutoNum type="alphaLcPeriod"/>
            </a:pPr>
            <a:r>
              <a:rPr lang="en-US" dirty="0"/>
              <a:t>Predict what would happen if you placed an iron nail in a copper sulfate solution. Then, put an iron nail in a copper sulfate solution. Describe your. observations and make a conclusion based on your observations. Compare your prediction and original conclusion with what actually happened. Write the formula for the reaction that you described.</a:t>
            </a:r>
          </a:p>
          <a:p>
            <a:pPr marL="971550" lvl="1" indent="-514350">
              <a:buFont typeface="+mj-lt"/>
              <a:buAutoNum type="alphaLcPeriod"/>
            </a:pPr>
            <a:r>
              <a:rPr lang="en-US" dirty="0"/>
              <a:t>Demonstrate how you would separate sand (or gravel) from water. Describe how you would separate table salt from water, oil from water, and gasoline from motor oil. Name the practical processes that require these kinds of separations and how the processes may </a:t>
            </a:r>
            <a:r>
              <a:rPr lang="en-US" dirty="0" smtClean="0"/>
              <a:t>differ.</a:t>
            </a:r>
          </a:p>
          <a:p>
            <a:pPr marL="971550" lvl="1" indent="-514350">
              <a:buFont typeface="+mj-lt"/>
              <a:buAutoNum type="alphaLcPeriod"/>
            </a:pPr>
            <a:r>
              <a:rPr lang="en-US" dirty="0" smtClean="0"/>
              <a:t>Describe </a:t>
            </a:r>
            <a:r>
              <a:rPr lang="en-US" dirty="0"/>
              <a:t>the difference between a chemical reaction and a physical change. Observe one of each and share your observations with your counselor. </a:t>
            </a:r>
          </a:p>
          <a:p>
            <a:pPr marL="514350" indent="-514350">
              <a:buFont typeface="+mj-lt"/>
              <a:buAutoNum type="arabicPeriod" startAt="3"/>
            </a:pPr>
            <a:r>
              <a:rPr lang="en-US" dirty="0" smtClean="0"/>
              <a:t>Construct </a:t>
            </a:r>
            <a:r>
              <a:rPr lang="en-US" dirty="0"/>
              <a:t>a Cartesian diver. Describe its function in terms of how gases in general behave under different pressures and different temperatures. Describe how the behavior of gases affects a backpacker at high altitudes and a scuba diver underwater</a:t>
            </a:r>
            <a:r>
              <a:rPr lang="en-US" dirty="0" smtClean="0"/>
              <a:t>.</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115" y="1129815"/>
            <a:ext cx="914400" cy="933450"/>
          </a:xfrm>
          <a:prstGeom prst="rect">
            <a:avLst/>
          </a:prstGeom>
        </p:spPr>
      </p:pic>
    </p:spTree>
    <p:extLst>
      <p:ext uri="{BB962C8B-B14F-4D97-AF65-F5344CB8AC3E}">
        <p14:creationId xmlns:p14="http://schemas.microsoft.com/office/powerpoint/2010/main" val="303634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 Chemical Equations</a:t>
            </a:r>
            <a:endParaRPr lang="en-US" dirty="0"/>
          </a:p>
        </p:txBody>
      </p:sp>
      <p:sp>
        <p:nvSpPr>
          <p:cNvPr id="3" name="Content Placeholder 2"/>
          <p:cNvSpPr>
            <a:spLocks noGrp="1"/>
          </p:cNvSpPr>
          <p:nvPr>
            <p:ph idx="1"/>
          </p:nvPr>
        </p:nvSpPr>
        <p:spPr>
          <a:xfrm>
            <a:off x="1976016" y="1291131"/>
            <a:ext cx="7024430" cy="1679754"/>
          </a:xfrm>
        </p:spPr>
        <p:txBody>
          <a:bodyPr/>
          <a:lstStyle/>
          <a:p>
            <a:r>
              <a:rPr lang="en-US" dirty="0" smtClean="0"/>
              <a:t>Chemists use equations to show the reactant and product molecules.</a:t>
            </a:r>
          </a:p>
          <a:p>
            <a:r>
              <a:rPr lang="en-US" dirty="0" smtClean="0"/>
              <a:t>An equation for the photosynthesis is:</a:t>
            </a:r>
          </a:p>
        </p:txBody>
      </p:sp>
      <p:pic>
        <p:nvPicPr>
          <p:cNvPr id="8" name="Picture 7"/>
          <p:cNvPicPr>
            <a:picLocks noChangeAspect="1"/>
          </p:cNvPicPr>
          <p:nvPr/>
        </p:nvPicPr>
        <p:blipFill rotWithShape="1">
          <a:blip r:embed="rId2"/>
          <a:srcRect t="18253"/>
          <a:stretch/>
        </p:blipFill>
        <p:spPr>
          <a:xfrm>
            <a:off x="1847824" y="3123590"/>
            <a:ext cx="6999916" cy="2786744"/>
          </a:xfrm>
          <a:prstGeom prst="rect">
            <a:avLst/>
          </a:prstGeom>
        </p:spPr>
      </p:pic>
    </p:spTree>
    <p:extLst>
      <p:ext uri="{BB962C8B-B14F-4D97-AF65-F5344CB8AC3E}">
        <p14:creationId xmlns:p14="http://schemas.microsoft.com/office/powerpoint/2010/main" val="1855191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2a Iron in Copper Sulfate Experiment</a:t>
            </a:r>
            <a:endParaRPr lang="en-US" dirty="0"/>
          </a:p>
        </p:txBody>
      </p:sp>
      <p:sp>
        <p:nvSpPr>
          <p:cNvPr id="3" name="Content Placeholder 2"/>
          <p:cNvSpPr>
            <a:spLocks noGrp="1"/>
          </p:cNvSpPr>
          <p:nvPr>
            <p:ph idx="1"/>
          </p:nvPr>
        </p:nvSpPr>
        <p:spPr/>
        <p:txBody>
          <a:bodyPr/>
          <a:lstStyle/>
          <a:p>
            <a:r>
              <a:rPr lang="en-US" dirty="0" smtClean="0"/>
              <a:t>When added together to a salt (i.e. copper sulfate) compound, any element on the metal activity series can displace any element listed below it.</a:t>
            </a:r>
          </a:p>
          <a:p>
            <a:r>
              <a:rPr lang="en-US" dirty="0" smtClean="0"/>
              <a:t>Based on the activity series chart shown on the next slide, form a hypothesis of what would happen if an iron nail was submerged in a copper sulfate solution</a:t>
            </a:r>
            <a:endParaRPr lang="en-US" dirty="0"/>
          </a:p>
        </p:txBody>
      </p:sp>
    </p:spTree>
    <p:extLst>
      <p:ext uri="{BB962C8B-B14F-4D97-AF65-F5344CB8AC3E}">
        <p14:creationId xmlns:p14="http://schemas.microsoft.com/office/powerpoint/2010/main" val="3415195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55" y="527605"/>
            <a:ext cx="8825922" cy="5802790"/>
          </a:xfrm>
          <a:prstGeom prst="rect">
            <a:avLst/>
          </a:prstGeom>
        </p:spPr>
      </p:pic>
    </p:spTree>
    <p:extLst>
      <p:ext uri="{BB962C8B-B14F-4D97-AF65-F5344CB8AC3E}">
        <p14:creationId xmlns:p14="http://schemas.microsoft.com/office/powerpoint/2010/main" val="388846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2a Iron in Copper Sulfate Experiment</a:t>
            </a:r>
            <a:endParaRPr lang="en-US" dirty="0"/>
          </a:p>
        </p:txBody>
      </p:sp>
      <p:sp>
        <p:nvSpPr>
          <p:cNvPr id="3" name="Content Placeholder 2"/>
          <p:cNvSpPr>
            <a:spLocks noGrp="1"/>
          </p:cNvSpPr>
          <p:nvPr>
            <p:ph idx="1"/>
          </p:nvPr>
        </p:nvSpPr>
        <p:spPr>
          <a:xfrm>
            <a:off x="2281425" y="1443834"/>
            <a:ext cx="6413610" cy="5039265"/>
          </a:xfrm>
        </p:spPr>
        <p:txBody>
          <a:bodyPr>
            <a:normAutofit lnSpcReduction="10000"/>
          </a:bodyPr>
          <a:lstStyle/>
          <a:p>
            <a:r>
              <a:rPr lang="en-US" dirty="0" smtClean="0"/>
              <a:t>Wearing safety goggles, place a clean iron nail in a clear plastic cup.</a:t>
            </a:r>
          </a:p>
          <a:p>
            <a:pPr lvl="1"/>
            <a:r>
              <a:rPr lang="en-US" dirty="0" smtClean="0"/>
              <a:t>A long nail works best.</a:t>
            </a:r>
          </a:p>
          <a:p>
            <a:r>
              <a:rPr lang="en-US" dirty="0" smtClean="0"/>
              <a:t>Get some copper sulfate (CuSO</a:t>
            </a:r>
            <a:r>
              <a:rPr lang="en-US" baseline="-25000" dirty="0" smtClean="0"/>
              <a:t>4</a:t>
            </a:r>
            <a:r>
              <a:rPr lang="en-US" dirty="0" smtClean="0"/>
              <a:t>), which is sold as root killer at hardware stores.</a:t>
            </a:r>
          </a:p>
          <a:p>
            <a:r>
              <a:rPr lang="en-US" dirty="0" smtClean="0"/>
              <a:t>Dissolve some copper sulfate in another cup of water.</a:t>
            </a:r>
          </a:p>
          <a:p>
            <a:r>
              <a:rPr lang="en-US" dirty="0" smtClean="0"/>
              <a:t>Transfer some blue copper sulfate solution to the cup with the nail, preferably leaving the top of the nail out of the solution for comparison.</a:t>
            </a:r>
            <a:endParaRPr lang="en-US" dirty="0"/>
          </a:p>
        </p:txBody>
      </p:sp>
    </p:spTree>
    <p:extLst>
      <p:ext uri="{BB962C8B-B14F-4D97-AF65-F5344CB8AC3E}">
        <p14:creationId xmlns:p14="http://schemas.microsoft.com/office/powerpoint/2010/main" val="918959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2a Iron in Copper Sulfate Experiment</a:t>
            </a:r>
            <a:endParaRPr lang="en-US" dirty="0"/>
          </a:p>
        </p:txBody>
      </p:sp>
      <p:sp>
        <p:nvSpPr>
          <p:cNvPr id="3" name="Content Placeholder 2"/>
          <p:cNvSpPr>
            <a:spLocks noGrp="1"/>
          </p:cNvSpPr>
          <p:nvPr>
            <p:ph idx="1"/>
          </p:nvPr>
        </p:nvSpPr>
        <p:spPr>
          <a:xfrm>
            <a:off x="2281425" y="1443834"/>
            <a:ext cx="3359510" cy="5039265"/>
          </a:xfrm>
        </p:spPr>
        <p:txBody>
          <a:bodyPr>
            <a:normAutofit/>
          </a:bodyPr>
          <a:lstStyle/>
          <a:p>
            <a:r>
              <a:rPr lang="en-US" dirty="0" smtClean="0"/>
              <a:t>What happened in 5, 10, and 20 minutes?</a:t>
            </a:r>
          </a:p>
          <a:p>
            <a:r>
              <a:rPr lang="en-US" dirty="0" smtClean="0"/>
              <a:t>How do the results compare with your hypothesis?</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181" y="1527049"/>
            <a:ext cx="3171872" cy="4956050"/>
          </a:xfrm>
          <a:prstGeom prst="rect">
            <a:avLst/>
          </a:prstGeom>
        </p:spPr>
      </p:pic>
    </p:spTree>
    <p:extLst>
      <p:ext uri="{BB962C8B-B14F-4D97-AF65-F5344CB8AC3E}">
        <p14:creationId xmlns:p14="http://schemas.microsoft.com/office/powerpoint/2010/main" val="638180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2a Iron in Copper Sulfate Experiment</a:t>
            </a:r>
            <a:endParaRPr lang="en-US" dirty="0"/>
          </a:p>
        </p:txBody>
      </p:sp>
      <p:sp>
        <p:nvSpPr>
          <p:cNvPr id="3" name="Content Placeholder 2"/>
          <p:cNvSpPr>
            <a:spLocks noGrp="1"/>
          </p:cNvSpPr>
          <p:nvPr>
            <p:ph idx="1"/>
          </p:nvPr>
        </p:nvSpPr>
        <p:spPr>
          <a:xfrm>
            <a:off x="2281425" y="1443834"/>
            <a:ext cx="6413610" cy="5039265"/>
          </a:xfrm>
        </p:spPr>
        <p:txBody>
          <a:bodyPr>
            <a:normAutofit lnSpcReduction="10000"/>
          </a:bodyPr>
          <a:lstStyle/>
          <a:p>
            <a:r>
              <a:rPr lang="en-US" dirty="0" smtClean="0"/>
              <a:t>Fe (s) + CuSO</a:t>
            </a:r>
            <a:r>
              <a:rPr lang="en-US" baseline="-25000" dirty="0" smtClean="0"/>
              <a:t>4</a:t>
            </a:r>
            <a:r>
              <a:rPr lang="en-US" dirty="0" smtClean="0"/>
              <a:t> (</a:t>
            </a:r>
            <a:r>
              <a:rPr lang="en-US" dirty="0" err="1" smtClean="0"/>
              <a:t>aq</a:t>
            </a:r>
            <a:r>
              <a:rPr lang="en-US" dirty="0" smtClean="0"/>
              <a:t>) → Cu (s) + FeSO</a:t>
            </a:r>
            <a:r>
              <a:rPr lang="en-US" baseline="-25000" dirty="0" smtClean="0"/>
              <a:t>4</a:t>
            </a:r>
            <a:r>
              <a:rPr lang="en-US" dirty="0" smtClean="0"/>
              <a:t> (</a:t>
            </a:r>
            <a:r>
              <a:rPr lang="en-US" dirty="0" err="1" smtClean="0"/>
              <a:t>aq</a:t>
            </a:r>
            <a:r>
              <a:rPr lang="en-US" dirty="0" smtClean="0"/>
              <a:t>)</a:t>
            </a:r>
          </a:p>
          <a:p>
            <a:r>
              <a:rPr lang="en-US" dirty="0" smtClean="0"/>
              <a:t>On the surface of the nail, iron (Fe) loses electrons to copper ions. </a:t>
            </a:r>
          </a:p>
          <a:p>
            <a:r>
              <a:rPr lang="en-US" dirty="0" smtClean="0"/>
              <a:t>The iron ions combine with the sulfate to produce iron sulfate (FeSO</a:t>
            </a:r>
            <a:r>
              <a:rPr lang="en-US" baseline="-25000" dirty="0" smtClean="0"/>
              <a:t>4</a:t>
            </a:r>
            <a:r>
              <a:rPr lang="en-US" dirty="0" smtClean="0"/>
              <a:t>), while the copper ions gain the electrons to become copper metal.</a:t>
            </a:r>
          </a:p>
          <a:p>
            <a:r>
              <a:rPr lang="en-US" dirty="0" smtClean="0"/>
              <a:t>The surface of the nail should show a red-brown or copper color.</a:t>
            </a:r>
          </a:p>
          <a:p>
            <a:r>
              <a:rPr lang="en-US" dirty="0" smtClean="0"/>
              <a:t>The blue copper sulfate solution will become a lighter blue.</a:t>
            </a:r>
            <a:endParaRPr lang="en-US" dirty="0"/>
          </a:p>
        </p:txBody>
      </p:sp>
    </p:spTree>
    <p:extLst>
      <p:ext uri="{BB962C8B-B14F-4D97-AF65-F5344CB8AC3E}">
        <p14:creationId xmlns:p14="http://schemas.microsoft.com/office/powerpoint/2010/main" val="19660568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2a Iron in Copper Sulfate Experiment</a:t>
            </a:r>
            <a:endParaRPr lang="en-US" dirty="0"/>
          </a:p>
        </p:txBody>
      </p:sp>
      <p:sp>
        <p:nvSpPr>
          <p:cNvPr id="3" name="Content Placeholder 2"/>
          <p:cNvSpPr>
            <a:spLocks noGrp="1"/>
          </p:cNvSpPr>
          <p:nvPr>
            <p:ph idx="1"/>
          </p:nvPr>
        </p:nvSpPr>
        <p:spPr>
          <a:xfrm>
            <a:off x="2281425" y="1443834"/>
            <a:ext cx="6413610" cy="5039265"/>
          </a:xfrm>
        </p:spPr>
        <p:txBody>
          <a:bodyPr>
            <a:normAutofit/>
          </a:bodyPr>
          <a:lstStyle/>
          <a:p>
            <a:r>
              <a:rPr lang="en-US" dirty="0" smtClean="0"/>
              <a:t>Each metal in the activity series is capable of displacing from solution the metal ions in any salt of any metal below it in the series.</a:t>
            </a:r>
          </a:p>
          <a:p>
            <a:r>
              <a:rPr lang="en-US" dirty="0" smtClean="0"/>
              <a:t>In the experiment, since iron is above copper in the series, the iron displaced the copper ions in the copper sulfate solution.</a:t>
            </a:r>
          </a:p>
          <a:p>
            <a:r>
              <a:rPr lang="en-US" dirty="0" smtClean="0"/>
              <a:t>The larger the interval between the elements, the more vigorous the reaction.</a:t>
            </a:r>
            <a:endParaRPr lang="en-US" dirty="0"/>
          </a:p>
        </p:txBody>
      </p:sp>
    </p:spTree>
    <p:extLst>
      <p:ext uri="{BB962C8B-B14F-4D97-AF65-F5344CB8AC3E}">
        <p14:creationId xmlns:p14="http://schemas.microsoft.com/office/powerpoint/2010/main" val="2195785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1934" y="527605"/>
            <a:ext cx="5403099" cy="763525"/>
          </a:xfrm>
        </p:spPr>
        <p:txBody>
          <a:bodyPr>
            <a:normAutofit fontScale="90000"/>
          </a:bodyPr>
          <a:lstStyle/>
          <a:p>
            <a:r>
              <a:rPr lang="en-US" dirty="0"/>
              <a:t>2b,c Separating Sand and Salt from Water Experiment</a:t>
            </a:r>
          </a:p>
        </p:txBody>
      </p:sp>
      <p:sp>
        <p:nvSpPr>
          <p:cNvPr id="3" name="Content Placeholder 2"/>
          <p:cNvSpPr>
            <a:spLocks noGrp="1"/>
          </p:cNvSpPr>
          <p:nvPr>
            <p:ph idx="1"/>
          </p:nvPr>
        </p:nvSpPr>
        <p:spPr>
          <a:xfrm>
            <a:off x="3655769" y="1443835"/>
            <a:ext cx="5039265" cy="4275740"/>
          </a:xfrm>
        </p:spPr>
        <p:txBody>
          <a:bodyPr/>
          <a:lstStyle/>
          <a:p>
            <a:r>
              <a:rPr lang="en-US" b="1" dirty="0"/>
              <a:t>Step 1 - Mixing of Salt and Sand </a:t>
            </a:r>
            <a:endParaRPr lang="en-US" b="1" dirty="0" smtClean="0"/>
          </a:p>
          <a:p>
            <a:pPr lvl="1" eaLnBrk="0" fontAlgn="base" hangingPunct="0">
              <a:spcBef>
                <a:spcPct val="0"/>
              </a:spcBef>
              <a:spcAft>
                <a:spcPct val="0"/>
              </a:spcAft>
            </a:pPr>
            <a:r>
              <a:rPr lang="en-US" altLang="en-US" sz="2400" dirty="0">
                <a:latin typeface="Arial" panose="020B0604020202020204" pitchFamily="34" charset="0"/>
              </a:rPr>
              <a:t>Collect sufficient amount of sand and salt in different glasses.</a:t>
            </a:r>
          </a:p>
          <a:p>
            <a:pPr lvl="1" eaLnBrk="0" fontAlgn="base" hangingPunct="0">
              <a:spcBef>
                <a:spcPct val="0"/>
              </a:spcBef>
              <a:spcAft>
                <a:spcPct val="0"/>
              </a:spcAft>
            </a:pPr>
            <a:r>
              <a:rPr lang="en-US" altLang="en-US" sz="2400" dirty="0">
                <a:latin typeface="Arial" panose="020B0604020202020204" pitchFamily="34" charset="0"/>
              </a:rPr>
              <a:t>Transfer two tablespoon of salt to the glass containing sand.</a:t>
            </a:r>
          </a:p>
          <a:p>
            <a:pPr lvl="1" eaLnBrk="0" fontAlgn="base" hangingPunct="0">
              <a:spcBef>
                <a:spcPct val="0"/>
              </a:spcBef>
              <a:spcAft>
                <a:spcPct val="0"/>
              </a:spcAft>
            </a:pPr>
            <a:r>
              <a:rPr lang="en-US" altLang="en-US" sz="2400" dirty="0">
                <a:latin typeface="Arial" panose="020B0604020202020204" pitchFamily="34" charset="0"/>
              </a:rPr>
              <a:t>Stir the Salt-Sand mixture well with a spoon .</a:t>
            </a:r>
          </a:p>
          <a:p>
            <a:endParaRPr lang="en-US" b="1"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55" y="21435"/>
            <a:ext cx="3054100" cy="229057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55" y="2312010"/>
            <a:ext cx="3054100" cy="229057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55" y="4602585"/>
            <a:ext cx="3054100" cy="2290575"/>
          </a:xfrm>
          <a:prstGeom prst="rect">
            <a:avLst/>
          </a:prstGeom>
        </p:spPr>
      </p:pic>
    </p:spTree>
    <p:extLst>
      <p:ext uri="{BB962C8B-B14F-4D97-AF65-F5344CB8AC3E}">
        <p14:creationId xmlns:p14="http://schemas.microsoft.com/office/powerpoint/2010/main" val="1256695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8996" y="527605"/>
            <a:ext cx="4806037" cy="763525"/>
          </a:xfrm>
        </p:spPr>
        <p:txBody>
          <a:bodyPr>
            <a:normAutofit fontScale="90000"/>
          </a:bodyPr>
          <a:lstStyle/>
          <a:p>
            <a:r>
              <a:rPr lang="en-US" dirty="0" smtClean="0"/>
              <a:t>2b,c Separating Sand and Salt from Water Experiment</a:t>
            </a:r>
            <a:endParaRPr lang="en-US" dirty="0"/>
          </a:p>
        </p:txBody>
      </p:sp>
      <p:sp>
        <p:nvSpPr>
          <p:cNvPr id="3" name="Content Placeholder 2"/>
          <p:cNvSpPr>
            <a:spLocks noGrp="1"/>
          </p:cNvSpPr>
          <p:nvPr>
            <p:ph idx="1"/>
          </p:nvPr>
        </p:nvSpPr>
        <p:spPr>
          <a:xfrm>
            <a:off x="4113885" y="1443834"/>
            <a:ext cx="4886560" cy="5344676"/>
          </a:xfrm>
        </p:spPr>
        <p:txBody>
          <a:bodyPr>
            <a:normAutofit/>
          </a:bodyPr>
          <a:lstStyle/>
          <a:p>
            <a:r>
              <a:rPr lang="en-US" b="1" dirty="0"/>
              <a:t>Step 2 - Cutting the Bottle </a:t>
            </a:r>
            <a:endParaRPr lang="en-US" b="1" dirty="0" smtClean="0"/>
          </a:p>
          <a:p>
            <a:pPr lvl="1" eaLnBrk="0" fontAlgn="base" hangingPunct="0">
              <a:spcBef>
                <a:spcPct val="0"/>
              </a:spcBef>
              <a:spcAft>
                <a:spcPct val="0"/>
              </a:spcAft>
            </a:pPr>
            <a:r>
              <a:rPr lang="en-US" altLang="en-US" sz="2400" dirty="0">
                <a:latin typeface="Arial" panose="020B0604020202020204" pitchFamily="34" charset="0"/>
              </a:rPr>
              <a:t>Remove the bottle cap and cut the bottle in half using a cutter.</a:t>
            </a:r>
          </a:p>
          <a:p>
            <a:pPr lvl="1" eaLnBrk="0" fontAlgn="base" hangingPunct="0">
              <a:spcBef>
                <a:spcPct val="0"/>
              </a:spcBef>
              <a:spcAft>
                <a:spcPct val="0"/>
              </a:spcAft>
            </a:pPr>
            <a:r>
              <a:rPr lang="en-US" altLang="en-US" sz="2400" dirty="0">
                <a:latin typeface="Arial" panose="020B0604020202020204" pitchFamily="34" charset="0"/>
              </a:rPr>
              <a:t>Place the upper half of the bottle inverted on the lower half.</a:t>
            </a:r>
          </a:p>
          <a:p>
            <a:pPr lvl="1" eaLnBrk="0" fontAlgn="base" hangingPunct="0">
              <a:spcBef>
                <a:spcPct val="0"/>
              </a:spcBef>
              <a:spcAft>
                <a:spcPct val="0"/>
              </a:spcAft>
            </a:pPr>
            <a:r>
              <a:rPr lang="en-US" altLang="en-US" sz="2400" dirty="0">
                <a:latin typeface="Arial" panose="020B0604020202020204" pitchFamily="34" charset="0"/>
              </a:rPr>
              <a:t>Place a filter paper in the inverted part of the bottle. This acts like a funnel</a:t>
            </a:r>
            <a:endParaRPr lang="en-US" sz="2400" b="1" dirty="0"/>
          </a:p>
          <a:p>
            <a:pPr lvl="1"/>
            <a:endParaRPr lang="en-US" sz="2400" dirty="0"/>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t="6670" b="6670"/>
          <a:stretch/>
        </p:blipFill>
        <p:spPr>
          <a:xfrm>
            <a:off x="143555" y="527605"/>
            <a:ext cx="3598545" cy="2338863"/>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25627" r="25627"/>
          <a:stretch/>
        </p:blipFill>
        <p:spPr>
          <a:xfrm>
            <a:off x="143555" y="2866469"/>
            <a:ext cx="2087035" cy="3211085"/>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25627" r="25627"/>
          <a:stretch/>
        </p:blipFill>
        <p:spPr>
          <a:xfrm>
            <a:off x="2230590" y="2866470"/>
            <a:ext cx="2087034" cy="3211084"/>
          </a:xfrm>
          <a:prstGeom prst="rect">
            <a:avLst/>
          </a:prstGeom>
        </p:spPr>
      </p:pic>
    </p:spTree>
    <p:extLst>
      <p:ext uri="{BB962C8B-B14F-4D97-AF65-F5344CB8AC3E}">
        <p14:creationId xmlns:p14="http://schemas.microsoft.com/office/powerpoint/2010/main" val="2680221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5770" y="527605"/>
            <a:ext cx="5039264" cy="763525"/>
          </a:xfrm>
        </p:spPr>
        <p:txBody>
          <a:bodyPr>
            <a:normAutofit fontScale="90000"/>
          </a:bodyPr>
          <a:lstStyle/>
          <a:p>
            <a:r>
              <a:rPr lang="en-US" dirty="0"/>
              <a:t>2b,c Separating Sand and Salt from Water Experiment</a:t>
            </a:r>
          </a:p>
        </p:txBody>
      </p:sp>
      <p:sp>
        <p:nvSpPr>
          <p:cNvPr id="3" name="Content Placeholder 2"/>
          <p:cNvSpPr>
            <a:spLocks noGrp="1"/>
          </p:cNvSpPr>
          <p:nvPr>
            <p:ph idx="1"/>
          </p:nvPr>
        </p:nvSpPr>
        <p:spPr>
          <a:xfrm>
            <a:off x="3655770" y="1443834"/>
            <a:ext cx="5344675" cy="5039265"/>
          </a:xfrm>
        </p:spPr>
        <p:txBody>
          <a:bodyPr>
            <a:normAutofit/>
          </a:bodyPr>
          <a:lstStyle/>
          <a:p>
            <a:r>
              <a:rPr lang="en-US" b="1" dirty="0"/>
              <a:t>Step 3 - Sedimentation and Filtration </a:t>
            </a:r>
          </a:p>
          <a:p>
            <a:pPr lvl="1" eaLnBrk="0" fontAlgn="base" hangingPunct="0">
              <a:spcBef>
                <a:spcPct val="0"/>
              </a:spcBef>
              <a:spcAft>
                <a:spcPct val="0"/>
              </a:spcAft>
            </a:pPr>
            <a:r>
              <a:rPr lang="en-US" altLang="en-US" sz="2400" dirty="0">
                <a:latin typeface="Arial" panose="020B0604020202020204" pitchFamily="34" charset="0"/>
              </a:rPr>
              <a:t>Add water to the sand-salt mixture. Wait till the sand settles down (Sedimentation).</a:t>
            </a:r>
          </a:p>
          <a:p>
            <a:pPr lvl="1" eaLnBrk="0" fontAlgn="base" hangingPunct="0">
              <a:spcBef>
                <a:spcPct val="0"/>
              </a:spcBef>
              <a:spcAft>
                <a:spcPct val="0"/>
              </a:spcAft>
            </a:pPr>
            <a:r>
              <a:rPr lang="en-US" altLang="en-US" sz="2400" dirty="0">
                <a:latin typeface="Arial" panose="020B0604020202020204" pitchFamily="34" charset="0"/>
              </a:rPr>
              <a:t>Gently pour the mixture into the empty bottle through the funnel (Filtration).</a:t>
            </a:r>
          </a:p>
          <a:p>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43" y="931412"/>
            <a:ext cx="3359510" cy="251963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44" y="3460164"/>
            <a:ext cx="3359510" cy="2519632"/>
          </a:xfrm>
          <a:prstGeom prst="rect">
            <a:avLst/>
          </a:prstGeom>
        </p:spPr>
      </p:pic>
    </p:spTree>
    <p:extLst>
      <p:ext uri="{BB962C8B-B14F-4D97-AF65-F5344CB8AC3E}">
        <p14:creationId xmlns:p14="http://schemas.microsoft.com/office/powerpoint/2010/main" val="3473629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Requirements</a:t>
            </a:r>
            <a:endParaRPr lang="en-US" dirty="0"/>
          </a:p>
        </p:txBody>
      </p:sp>
      <p:sp>
        <p:nvSpPr>
          <p:cNvPr id="3" name="Content Placeholder 2"/>
          <p:cNvSpPr>
            <a:spLocks noGrp="1"/>
          </p:cNvSpPr>
          <p:nvPr>
            <p:ph idx="1"/>
          </p:nvPr>
        </p:nvSpPr>
        <p:spPr/>
        <p:txBody>
          <a:bodyPr>
            <a:normAutofit fontScale="62500" lnSpcReduction="20000"/>
          </a:bodyPr>
          <a:lstStyle/>
          <a:p>
            <a:pPr marL="514350" indent="-514350">
              <a:buFont typeface="+mj-lt"/>
              <a:buAutoNum type="arabicPeriod" startAt="4"/>
            </a:pPr>
            <a:r>
              <a:rPr lang="en-US" dirty="0" smtClean="0"/>
              <a:t>Do </a:t>
            </a:r>
            <a:r>
              <a:rPr lang="en-US" dirty="0"/>
              <a:t>EACH of the following activities:</a:t>
            </a:r>
          </a:p>
          <a:p>
            <a:pPr marL="971550" lvl="1" indent="-514350">
              <a:buFont typeface="+mj-lt"/>
              <a:buAutoNum type="alphaLcPeriod"/>
            </a:pPr>
            <a:r>
              <a:rPr lang="en-US" dirty="0"/>
              <a:t>Cut a round onion into small chunks. Separate the onion chunks into three equal portions. Leave the first portion raw. Cook the second portion of onion chunks until the pieces are translucent. Cook the third portion until the onions are caramelized, or brown in color. Taste each type of onion. Describe the taste of raw onion versus partially cooked onion versus caramelized onion. Explain what happens to molecules in the onion during the cooking process.</a:t>
            </a:r>
          </a:p>
          <a:p>
            <a:pPr marL="971550" lvl="1" indent="-514350">
              <a:buFont typeface="+mj-lt"/>
              <a:buAutoNum type="alphaLcPeriod"/>
            </a:pPr>
            <a:r>
              <a:rPr lang="en-US" dirty="0"/>
              <a:t>Describe the chemical similarities and differences between toothpaste and an abrasive household cleanser. Explain how the end use or purpose of a product affects its chemical formulation.</a:t>
            </a:r>
          </a:p>
          <a:p>
            <a:pPr marL="971550" lvl="1" indent="-514350">
              <a:buFont typeface="+mj-lt"/>
              <a:buAutoNum type="alphaLcPeriod"/>
            </a:pPr>
            <a:r>
              <a:rPr lang="en-US" dirty="0"/>
              <a:t>In a clear container, mix a half-cup of water with a tablespoon of oil. Explain why the oil and water do not mix. Find a substance that will help the two combine, and add it to the mixture. Describe what happened, and explain how that substance worked to combine the oil and water. </a:t>
            </a:r>
          </a:p>
          <a:p>
            <a:pPr marL="514350" indent="-514350">
              <a:buFont typeface="+mj-lt"/>
              <a:buAutoNum type="arabicPeriod" startAt="4"/>
            </a:pPr>
            <a:r>
              <a:rPr lang="en-US" dirty="0"/>
              <a:t>List the five classical divisions of chemistry. Briefly describe each one, and tell how it applies to your everyday life</a:t>
            </a:r>
            <a:r>
              <a:rPr lang="en-US" dirty="0" smtClean="0"/>
              <a: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115" y="1129815"/>
            <a:ext cx="914400" cy="933450"/>
          </a:xfrm>
          <a:prstGeom prst="rect">
            <a:avLst/>
          </a:prstGeom>
        </p:spPr>
      </p:pic>
    </p:spTree>
    <p:extLst>
      <p:ext uri="{BB962C8B-B14F-4D97-AF65-F5344CB8AC3E}">
        <p14:creationId xmlns:p14="http://schemas.microsoft.com/office/powerpoint/2010/main" val="1417090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7656" y="527605"/>
            <a:ext cx="5497378" cy="763525"/>
          </a:xfrm>
        </p:spPr>
        <p:txBody>
          <a:bodyPr>
            <a:normAutofit fontScale="90000"/>
          </a:bodyPr>
          <a:lstStyle/>
          <a:p>
            <a:r>
              <a:rPr lang="en-US" dirty="0"/>
              <a:t>2b,c Separating Sand and Salt from Water Experiment</a:t>
            </a:r>
          </a:p>
        </p:txBody>
      </p:sp>
      <p:sp>
        <p:nvSpPr>
          <p:cNvPr id="3" name="Content Placeholder 2"/>
          <p:cNvSpPr>
            <a:spLocks noGrp="1"/>
          </p:cNvSpPr>
          <p:nvPr>
            <p:ph idx="1"/>
          </p:nvPr>
        </p:nvSpPr>
        <p:spPr>
          <a:xfrm>
            <a:off x="3197656" y="1443834"/>
            <a:ext cx="5802789" cy="5344676"/>
          </a:xfrm>
        </p:spPr>
        <p:txBody>
          <a:bodyPr>
            <a:normAutofit/>
          </a:bodyPr>
          <a:lstStyle/>
          <a:p>
            <a:r>
              <a:rPr lang="en-US" b="1" dirty="0"/>
              <a:t>Step 4 - Evaporation </a:t>
            </a:r>
          </a:p>
          <a:p>
            <a:pPr lvl="1" eaLnBrk="0" fontAlgn="base" hangingPunct="0">
              <a:spcBef>
                <a:spcPct val="0"/>
              </a:spcBef>
              <a:spcAft>
                <a:spcPct val="0"/>
              </a:spcAft>
            </a:pPr>
            <a:r>
              <a:rPr lang="en-US" altLang="en-US" sz="2400" dirty="0">
                <a:latin typeface="Arial" panose="020B0604020202020204" pitchFamily="34" charset="0"/>
              </a:rPr>
              <a:t>Salt solution gets filtered down the funnel and is collected at the bottom of the bottle leaving the sand particles in the filter paper.</a:t>
            </a:r>
          </a:p>
          <a:p>
            <a:pPr lvl="1" eaLnBrk="0" fontAlgn="base" hangingPunct="0">
              <a:spcBef>
                <a:spcPct val="0"/>
              </a:spcBef>
              <a:spcAft>
                <a:spcPct val="0"/>
              </a:spcAft>
            </a:pPr>
            <a:r>
              <a:rPr lang="en-US" altLang="en-US" sz="2400" dirty="0">
                <a:latin typeface="Arial" panose="020B0604020202020204" pitchFamily="34" charset="0"/>
              </a:rPr>
              <a:t>Collect the sand in a beaker and keep it aside.</a:t>
            </a:r>
          </a:p>
          <a:p>
            <a:pPr lvl="1" eaLnBrk="0" fontAlgn="base" hangingPunct="0">
              <a:spcBef>
                <a:spcPct val="0"/>
              </a:spcBef>
              <a:spcAft>
                <a:spcPct val="0"/>
              </a:spcAft>
            </a:pPr>
            <a:r>
              <a:rPr lang="en-US" altLang="en-US" sz="2400" dirty="0">
                <a:latin typeface="Arial" panose="020B0604020202020204" pitchFamily="34" charset="0"/>
              </a:rPr>
              <a:t>Take the salt solution (filtrate) in a beaker and heat it.</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35" y="0"/>
            <a:ext cx="2739541" cy="20546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35" y="2054655"/>
            <a:ext cx="2739541" cy="205465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1565" r="21565"/>
          <a:stretch/>
        </p:blipFill>
        <p:spPr>
          <a:xfrm>
            <a:off x="601670" y="4109310"/>
            <a:ext cx="2031561" cy="2679200"/>
          </a:xfrm>
          <a:prstGeom prst="rect">
            <a:avLst/>
          </a:prstGeom>
        </p:spPr>
      </p:pic>
    </p:spTree>
    <p:extLst>
      <p:ext uri="{BB962C8B-B14F-4D97-AF65-F5344CB8AC3E}">
        <p14:creationId xmlns:p14="http://schemas.microsoft.com/office/powerpoint/2010/main" val="3642466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4130" y="527605"/>
            <a:ext cx="6260904" cy="763525"/>
          </a:xfrm>
        </p:spPr>
        <p:txBody>
          <a:bodyPr>
            <a:normAutofit fontScale="90000"/>
          </a:bodyPr>
          <a:lstStyle/>
          <a:p>
            <a:r>
              <a:rPr lang="en-US" dirty="0"/>
              <a:t>2b,c Separating Sand and Salt from Water Experiment</a:t>
            </a:r>
          </a:p>
        </p:txBody>
      </p:sp>
      <p:sp>
        <p:nvSpPr>
          <p:cNvPr id="3" name="Content Placeholder 2"/>
          <p:cNvSpPr>
            <a:spLocks noGrp="1"/>
          </p:cNvSpPr>
          <p:nvPr>
            <p:ph idx="1"/>
          </p:nvPr>
        </p:nvSpPr>
        <p:spPr>
          <a:xfrm>
            <a:off x="2434130" y="1443834"/>
            <a:ext cx="6566315" cy="1527051"/>
          </a:xfrm>
        </p:spPr>
        <p:txBody>
          <a:bodyPr>
            <a:normAutofit/>
          </a:bodyPr>
          <a:lstStyle/>
          <a:p>
            <a:r>
              <a:rPr lang="en-US" b="1" dirty="0"/>
              <a:t>Step 5 - Salt Residue </a:t>
            </a:r>
          </a:p>
          <a:p>
            <a:pPr lvl="1" eaLnBrk="0" fontAlgn="base" hangingPunct="0">
              <a:spcBef>
                <a:spcPct val="0"/>
              </a:spcBef>
              <a:spcAft>
                <a:spcPct val="0"/>
              </a:spcAft>
            </a:pPr>
            <a:r>
              <a:rPr lang="en-US" sz="2400" dirty="0"/>
              <a:t>Heat until the water evaporates leaving the salt behind.</a:t>
            </a:r>
            <a:endParaRPr lang="en-US" altLang="en-US" sz="2400" dirty="0">
              <a:latin typeface="Arial"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378" r="9378"/>
          <a:stretch/>
        </p:blipFill>
        <p:spPr>
          <a:xfrm>
            <a:off x="3350360" y="2818180"/>
            <a:ext cx="4046601" cy="3735630"/>
          </a:xfrm>
          <a:prstGeom prst="rect">
            <a:avLst/>
          </a:prstGeom>
        </p:spPr>
      </p:pic>
    </p:spTree>
    <p:extLst>
      <p:ext uri="{BB962C8B-B14F-4D97-AF65-F5344CB8AC3E}">
        <p14:creationId xmlns:p14="http://schemas.microsoft.com/office/powerpoint/2010/main" val="882377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Mixture Separation Salt and Sand</a:t>
            </a:r>
            <a:endParaRPr lang="en-US" dirty="0"/>
          </a:p>
        </p:txBody>
      </p:sp>
      <p:sp>
        <p:nvSpPr>
          <p:cNvPr id="3" name="Content Placeholder 2"/>
          <p:cNvSpPr>
            <a:spLocks noGrp="1"/>
          </p:cNvSpPr>
          <p:nvPr>
            <p:ph idx="1"/>
          </p:nvPr>
        </p:nvSpPr>
        <p:spPr>
          <a:xfrm>
            <a:off x="1823310" y="5872280"/>
            <a:ext cx="6413610" cy="610820"/>
          </a:xfrm>
        </p:spPr>
        <p:txBody>
          <a:bodyPr>
            <a:normAutofit/>
          </a:bodyPr>
          <a:lstStyle/>
          <a:p>
            <a:r>
              <a:rPr lang="en-US" dirty="0" smtClean="0"/>
              <a:t>Click on image for video of experiment.</a:t>
            </a:r>
          </a:p>
        </p:txBody>
      </p:sp>
      <p:pic>
        <p:nvPicPr>
          <p:cNvPr id="4" name="Picture 3">
            <a:hlinkClick r:id="rId2"/>
          </p:cNvPr>
          <p:cNvPicPr>
            <a:picLocks noChangeAspect="1"/>
          </p:cNvPicPr>
          <p:nvPr/>
        </p:nvPicPr>
        <p:blipFill>
          <a:blip r:embed="rId3"/>
          <a:stretch>
            <a:fillRect/>
          </a:stretch>
        </p:blipFill>
        <p:spPr>
          <a:xfrm>
            <a:off x="582475" y="1288416"/>
            <a:ext cx="8051452" cy="4555004"/>
          </a:xfrm>
          <a:prstGeom prst="rect">
            <a:avLst/>
          </a:prstGeom>
        </p:spPr>
      </p:pic>
    </p:spTree>
    <p:extLst>
      <p:ext uri="{BB962C8B-B14F-4D97-AF65-F5344CB8AC3E}">
        <p14:creationId xmlns:p14="http://schemas.microsoft.com/office/powerpoint/2010/main" val="3843315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2b Separating Oil from Water</a:t>
            </a:r>
            <a:endParaRPr lang="en-US" dirty="0"/>
          </a:p>
        </p:txBody>
      </p:sp>
      <p:sp>
        <p:nvSpPr>
          <p:cNvPr id="3" name="Content Placeholder 2"/>
          <p:cNvSpPr>
            <a:spLocks noGrp="1"/>
          </p:cNvSpPr>
          <p:nvPr>
            <p:ph idx="1"/>
          </p:nvPr>
        </p:nvSpPr>
        <p:spPr>
          <a:xfrm>
            <a:off x="3044949" y="1443834"/>
            <a:ext cx="5650085" cy="5039265"/>
          </a:xfrm>
        </p:spPr>
        <p:txBody>
          <a:bodyPr/>
          <a:lstStyle/>
          <a:p>
            <a:r>
              <a:rPr lang="en-US" dirty="0" smtClean="0"/>
              <a:t>Fill a disposable plastic cup with half oil and half water. </a:t>
            </a:r>
          </a:p>
          <a:p>
            <a:r>
              <a:rPr lang="en-US" dirty="0" smtClean="0"/>
              <a:t>Add few drops of food coloring and stir to mix.  </a:t>
            </a:r>
          </a:p>
          <a:p>
            <a:r>
              <a:rPr lang="en-US" dirty="0" smtClean="0"/>
              <a:t>Let the oil and water separate into two layers. </a:t>
            </a:r>
          </a:p>
          <a:p>
            <a:r>
              <a:rPr lang="en-US" dirty="0" smtClean="0"/>
              <a:t>Poke a hole with a pencil near the bottom of the cup and watch the water flow out of the drain hole, as it would in an oil/water separator.</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14894"/>
          <a:stretch/>
        </p:blipFill>
        <p:spPr>
          <a:xfrm>
            <a:off x="296260" y="1548180"/>
            <a:ext cx="2595985" cy="4067050"/>
          </a:xfrm>
          <a:prstGeom prst="rect">
            <a:avLst/>
          </a:prstGeom>
        </p:spPr>
      </p:pic>
    </p:spTree>
    <p:extLst>
      <p:ext uri="{BB962C8B-B14F-4D97-AF65-F5344CB8AC3E}">
        <p14:creationId xmlns:p14="http://schemas.microsoft.com/office/powerpoint/2010/main" val="2089832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2b Separating Gasoline from Motor Oil</a:t>
            </a:r>
            <a:endParaRPr lang="en-US" dirty="0"/>
          </a:p>
        </p:txBody>
      </p:sp>
      <p:sp>
        <p:nvSpPr>
          <p:cNvPr id="3" name="Content Placeholder 2"/>
          <p:cNvSpPr>
            <a:spLocks noGrp="1"/>
          </p:cNvSpPr>
          <p:nvPr>
            <p:ph idx="1"/>
          </p:nvPr>
        </p:nvSpPr>
        <p:spPr/>
        <p:txBody>
          <a:bodyPr>
            <a:normAutofit lnSpcReduction="10000"/>
          </a:bodyPr>
          <a:lstStyle/>
          <a:p>
            <a:r>
              <a:rPr lang="en-US" dirty="0" smtClean="0"/>
              <a:t>In your garage, you might find gas-powered equipment that operate on a mixture of gasoline and motor oil. </a:t>
            </a:r>
          </a:p>
          <a:p>
            <a:r>
              <a:rPr lang="en-US" dirty="0" smtClean="0"/>
              <a:t>Because they have different boiling points, they can be separated by distillation. </a:t>
            </a:r>
          </a:p>
          <a:p>
            <a:r>
              <a:rPr lang="en-US" dirty="0" smtClean="0"/>
              <a:t>Heat is added through distillation and the vapors are captured and condensed. </a:t>
            </a:r>
          </a:p>
          <a:p>
            <a:r>
              <a:rPr lang="en-US" dirty="0" smtClean="0"/>
              <a:t>The product that boils at a lower temperature will be separated out first.</a:t>
            </a:r>
            <a:endParaRPr lang="en-US" dirty="0"/>
          </a:p>
        </p:txBody>
      </p:sp>
    </p:spTree>
    <p:extLst>
      <p:ext uri="{BB962C8B-B14F-4D97-AF65-F5344CB8AC3E}">
        <p14:creationId xmlns:p14="http://schemas.microsoft.com/office/powerpoint/2010/main" val="1728727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b="9920"/>
          <a:stretch/>
        </p:blipFill>
        <p:spPr>
          <a:xfrm>
            <a:off x="16585" y="0"/>
            <a:ext cx="9284010" cy="6858000"/>
          </a:xfrm>
        </p:spPr>
      </p:pic>
    </p:spTree>
    <p:extLst>
      <p:ext uri="{BB962C8B-B14F-4D97-AF65-F5344CB8AC3E}">
        <p14:creationId xmlns:p14="http://schemas.microsoft.com/office/powerpoint/2010/main" val="22051738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2c Chemical and Physical Changes</a:t>
            </a:r>
            <a:endParaRPr lang="en-US" dirty="0"/>
          </a:p>
        </p:txBody>
      </p:sp>
      <p:sp>
        <p:nvSpPr>
          <p:cNvPr id="3" name="Content Placeholder 2"/>
          <p:cNvSpPr>
            <a:spLocks noGrp="1"/>
          </p:cNvSpPr>
          <p:nvPr>
            <p:ph idx="1"/>
          </p:nvPr>
        </p:nvSpPr>
        <p:spPr/>
        <p:txBody>
          <a:bodyPr>
            <a:normAutofit fontScale="92500" lnSpcReduction="20000"/>
          </a:bodyPr>
          <a:lstStyle/>
          <a:p>
            <a:r>
              <a:rPr lang="en-US" dirty="0"/>
              <a:t>A </a:t>
            </a:r>
            <a:r>
              <a:rPr lang="en-US" b="1" dirty="0"/>
              <a:t>chemical change</a:t>
            </a:r>
            <a:r>
              <a:rPr lang="en-US" dirty="0"/>
              <a:t> results from a </a:t>
            </a:r>
            <a:r>
              <a:rPr lang="en-US" b="1" dirty="0"/>
              <a:t>chemical</a:t>
            </a:r>
            <a:r>
              <a:rPr lang="en-US" dirty="0"/>
              <a:t> </a:t>
            </a:r>
            <a:r>
              <a:rPr lang="en-US" dirty="0" smtClean="0"/>
              <a:t>reaction where the </a:t>
            </a:r>
            <a:r>
              <a:rPr lang="en-US" dirty="0"/>
              <a:t>atoms in a molecule are combined or rearranged with atoms in another molecule to form a new compound that has different physical and chemical </a:t>
            </a:r>
            <a:r>
              <a:rPr lang="en-US" dirty="0" smtClean="0"/>
              <a:t>properties</a:t>
            </a:r>
          </a:p>
          <a:p>
            <a:r>
              <a:rPr lang="en-US" dirty="0" smtClean="0"/>
              <a:t>A </a:t>
            </a:r>
            <a:r>
              <a:rPr lang="en-US" b="1" dirty="0"/>
              <a:t>physical change</a:t>
            </a:r>
            <a:r>
              <a:rPr lang="en-US" dirty="0"/>
              <a:t> is when matter </a:t>
            </a:r>
            <a:r>
              <a:rPr lang="en-US" b="1" dirty="0"/>
              <a:t>changes</a:t>
            </a:r>
            <a:r>
              <a:rPr lang="en-US" dirty="0"/>
              <a:t> forms but not </a:t>
            </a:r>
            <a:r>
              <a:rPr lang="en-US" b="1" dirty="0"/>
              <a:t>chemical</a:t>
            </a:r>
            <a:r>
              <a:rPr lang="en-US" dirty="0"/>
              <a:t> identity. </a:t>
            </a:r>
            <a:endParaRPr lang="en-US" dirty="0" smtClean="0"/>
          </a:p>
          <a:p>
            <a:r>
              <a:rPr lang="en-US" dirty="0" smtClean="0"/>
              <a:t>Examples </a:t>
            </a:r>
            <a:r>
              <a:rPr lang="en-US" dirty="0"/>
              <a:t>of </a:t>
            </a:r>
            <a:r>
              <a:rPr lang="en-US" b="1" dirty="0"/>
              <a:t>chemical changes</a:t>
            </a:r>
            <a:r>
              <a:rPr lang="en-US" dirty="0"/>
              <a:t> are burning, cooking, rusting, and rotting. </a:t>
            </a:r>
            <a:endParaRPr lang="en-US" dirty="0" smtClean="0"/>
          </a:p>
          <a:p>
            <a:r>
              <a:rPr lang="en-US" dirty="0" smtClean="0"/>
              <a:t>Examples </a:t>
            </a:r>
            <a:r>
              <a:rPr lang="en-US" dirty="0"/>
              <a:t>of </a:t>
            </a:r>
            <a:r>
              <a:rPr lang="en-US" b="1" dirty="0"/>
              <a:t>physical changes</a:t>
            </a:r>
            <a:r>
              <a:rPr lang="en-US" dirty="0"/>
              <a:t> are boiling, melting, freezing, and </a:t>
            </a:r>
            <a:r>
              <a:rPr lang="en-US" dirty="0" smtClean="0"/>
              <a:t>shredding</a:t>
            </a:r>
            <a:endParaRPr lang="en-US" dirty="0"/>
          </a:p>
        </p:txBody>
      </p:sp>
    </p:spTree>
    <p:extLst>
      <p:ext uri="{BB962C8B-B14F-4D97-AF65-F5344CB8AC3E}">
        <p14:creationId xmlns:p14="http://schemas.microsoft.com/office/powerpoint/2010/main" val="2180681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374900"/>
            <a:ext cx="9267681" cy="6177690"/>
          </a:xfrm>
        </p:spPr>
      </p:pic>
    </p:spTree>
    <p:extLst>
      <p:ext uri="{BB962C8B-B14F-4D97-AF65-F5344CB8AC3E}">
        <p14:creationId xmlns:p14="http://schemas.microsoft.com/office/powerpoint/2010/main" val="19878994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Requirement 3</a:t>
            </a:r>
            <a:endParaRPr lang="en-US" dirty="0"/>
          </a:p>
        </p:txBody>
      </p:sp>
      <p:sp>
        <p:nvSpPr>
          <p:cNvPr id="5" name="Content Placeholder 4"/>
          <p:cNvSpPr>
            <a:spLocks noGrp="1"/>
          </p:cNvSpPr>
          <p:nvPr>
            <p:ph idx="1"/>
          </p:nvPr>
        </p:nvSpPr>
        <p:spPr>
          <a:xfrm>
            <a:off x="2281425" y="1443835"/>
            <a:ext cx="6413610" cy="1374345"/>
          </a:xfrm>
        </p:spPr>
        <p:txBody>
          <a:bodyPr>
            <a:normAutofit fontScale="70000" lnSpcReduction="20000"/>
          </a:bodyPr>
          <a:lstStyle/>
          <a:p>
            <a:pPr marL="514350" indent="-514350">
              <a:buFont typeface="+mj-lt"/>
              <a:buAutoNum type="arabicPeriod" startAt="3"/>
            </a:pPr>
            <a:r>
              <a:rPr lang="en-US" dirty="0"/>
              <a:t>Construct a Cartesian diver. Describe its function in terms of how gases in general behave under different pressures and different temperatures. Describe how the behavior of gases affects a backpacker at high altitudes and a scuba diver underwater.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0935" y="442642"/>
            <a:ext cx="914400" cy="9334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55" y="3123590"/>
            <a:ext cx="8763000" cy="1428750"/>
          </a:xfrm>
          <a:prstGeom prst="rect">
            <a:avLst/>
          </a:prstGeom>
        </p:spPr>
      </p:pic>
    </p:spTree>
    <p:extLst>
      <p:ext uri="{BB962C8B-B14F-4D97-AF65-F5344CB8AC3E}">
        <p14:creationId xmlns:p14="http://schemas.microsoft.com/office/powerpoint/2010/main" val="2992067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Cartesian Diver</a:t>
            </a:r>
            <a:endParaRPr lang="en-US" dirty="0"/>
          </a:p>
        </p:txBody>
      </p:sp>
      <p:sp>
        <p:nvSpPr>
          <p:cNvPr id="3" name="Content Placeholder 2"/>
          <p:cNvSpPr>
            <a:spLocks noGrp="1"/>
          </p:cNvSpPr>
          <p:nvPr>
            <p:ph idx="1"/>
          </p:nvPr>
        </p:nvSpPr>
        <p:spPr>
          <a:xfrm>
            <a:off x="2281424" y="1443835"/>
            <a:ext cx="6668035" cy="4886560"/>
          </a:xfrm>
        </p:spPr>
        <p:txBody>
          <a:bodyPr>
            <a:normAutofit/>
          </a:bodyPr>
          <a:lstStyle/>
          <a:p>
            <a:r>
              <a:rPr lang="en-US" dirty="0" smtClean="0"/>
              <a:t>Make a Cartesian diver that will float and dive over and over.</a:t>
            </a:r>
          </a:p>
          <a:p>
            <a:r>
              <a:rPr lang="en-US" dirty="0" smtClean="0"/>
              <a:t>Step 1 – Using a writing pen cap, add some clay to the tip of the lid. Put the pen cap with the hole side down so that air is trapped inside, in a glass of water. If it floats with the tip of the cap just above the water, go to the next step. Otherwise, add or remove clay until it floats as needed.</a:t>
            </a:r>
            <a:endParaRPr lang="en-US" dirty="0"/>
          </a:p>
        </p:txBody>
      </p:sp>
      <p:pic>
        <p:nvPicPr>
          <p:cNvPr id="8" name="Picture 7"/>
          <p:cNvPicPr>
            <a:picLocks noChangeAspect="1"/>
          </p:cNvPicPr>
          <p:nvPr/>
        </p:nvPicPr>
        <p:blipFill>
          <a:blip r:embed="rId2"/>
          <a:stretch>
            <a:fillRect/>
          </a:stretch>
        </p:blipFill>
        <p:spPr>
          <a:xfrm>
            <a:off x="296260" y="1596540"/>
            <a:ext cx="1724025" cy="4191000"/>
          </a:xfrm>
          <a:prstGeom prst="rect">
            <a:avLst/>
          </a:prstGeom>
        </p:spPr>
      </p:pic>
    </p:spTree>
    <p:extLst>
      <p:ext uri="{BB962C8B-B14F-4D97-AF65-F5344CB8AC3E}">
        <p14:creationId xmlns:p14="http://schemas.microsoft.com/office/powerpoint/2010/main" val="313494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Requirements</a:t>
            </a:r>
            <a:endParaRPr lang="en-US" dirty="0"/>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startAt="5"/>
            </a:pPr>
            <a:r>
              <a:rPr lang="en-US" dirty="0" smtClean="0"/>
              <a:t>Discuss </a:t>
            </a:r>
            <a:r>
              <a:rPr lang="en-US" dirty="0"/>
              <a:t>with your counselor the 5 classical areas of chemistry (organic, inorganic, physical, analytical and biological), and two others from the following list. Explain what they are, and how they impact your daily life.</a:t>
            </a:r>
          </a:p>
          <a:p>
            <a:pPr marL="914400" lvl="1" indent="-514350">
              <a:buFont typeface="+mj-lt"/>
              <a:buAutoNum type="alphaLcPeriod"/>
            </a:pPr>
            <a:r>
              <a:rPr lang="en-US" dirty="0" smtClean="0"/>
              <a:t>Agricultural </a:t>
            </a:r>
            <a:r>
              <a:rPr lang="en-US" dirty="0"/>
              <a:t>chemistry </a:t>
            </a:r>
          </a:p>
          <a:p>
            <a:pPr marL="914400" lvl="1" indent="-514350">
              <a:buFont typeface="+mj-lt"/>
              <a:buAutoNum type="alphaLcPeriod"/>
            </a:pPr>
            <a:r>
              <a:rPr lang="en-US" dirty="0" smtClean="0"/>
              <a:t>Atmospheric </a:t>
            </a:r>
            <a:r>
              <a:rPr lang="en-US" dirty="0"/>
              <a:t>chemistry </a:t>
            </a:r>
          </a:p>
          <a:p>
            <a:pPr marL="914400" lvl="1" indent="-514350">
              <a:buFont typeface="+mj-lt"/>
              <a:buAutoNum type="alphaLcPeriod"/>
            </a:pPr>
            <a:r>
              <a:rPr lang="en-US" dirty="0" smtClean="0"/>
              <a:t>Computational </a:t>
            </a:r>
            <a:r>
              <a:rPr lang="en-US" dirty="0"/>
              <a:t>chemistry</a:t>
            </a:r>
          </a:p>
          <a:p>
            <a:pPr marL="914400" lvl="1" indent="-514350">
              <a:buFont typeface="+mj-lt"/>
              <a:buAutoNum type="alphaLcPeriod"/>
            </a:pPr>
            <a:r>
              <a:rPr lang="en-US" dirty="0" smtClean="0"/>
              <a:t>Electrochemistry</a:t>
            </a:r>
            <a:endParaRPr lang="en-US" dirty="0"/>
          </a:p>
          <a:p>
            <a:pPr marL="914400" lvl="1" indent="-514350">
              <a:buFont typeface="+mj-lt"/>
              <a:buAutoNum type="alphaLcPeriod"/>
            </a:pPr>
            <a:r>
              <a:rPr lang="en-US" dirty="0" smtClean="0"/>
              <a:t>Environmental </a:t>
            </a:r>
            <a:r>
              <a:rPr lang="en-US" dirty="0"/>
              <a:t>chemistry and green chemistry </a:t>
            </a:r>
          </a:p>
          <a:p>
            <a:pPr marL="914400" lvl="1" indent="-514350">
              <a:buFont typeface="+mj-lt"/>
              <a:buAutoNum type="alphaLcPeriod"/>
            </a:pPr>
            <a:r>
              <a:rPr lang="en-US" dirty="0" smtClean="0"/>
              <a:t>Flavor </a:t>
            </a:r>
            <a:r>
              <a:rPr lang="en-US" dirty="0"/>
              <a:t>chemistry, fragrance chemistry, and food chemistry </a:t>
            </a:r>
          </a:p>
          <a:p>
            <a:pPr marL="914400" lvl="1" indent="-514350">
              <a:buFont typeface="+mj-lt"/>
              <a:buAutoNum type="alphaLcPeriod"/>
            </a:pPr>
            <a:r>
              <a:rPr lang="en-US" dirty="0" smtClean="0"/>
              <a:t>Medicinal </a:t>
            </a:r>
            <a:r>
              <a:rPr lang="en-US" dirty="0"/>
              <a:t>and natural products chemistry </a:t>
            </a:r>
          </a:p>
          <a:p>
            <a:pPr marL="914400" lvl="1" indent="-514350">
              <a:buFont typeface="+mj-lt"/>
              <a:buAutoNum type="alphaLcPeriod"/>
            </a:pPr>
            <a:r>
              <a:rPr lang="en-US" dirty="0" smtClean="0"/>
              <a:t>Photochemistry </a:t>
            </a:r>
            <a:endParaRPr lang="en-US" dirty="0"/>
          </a:p>
          <a:p>
            <a:pPr marL="914400" lvl="1" indent="-514350">
              <a:buFont typeface="+mj-lt"/>
              <a:buAutoNum type="alphaLcPeriod"/>
            </a:pPr>
            <a:r>
              <a:rPr lang="en-US" dirty="0" smtClean="0"/>
              <a:t>Polymer </a:t>
            </a:r>
            <a:r>
              <a:rPr lang="en-US" dirty="0"/>
              <a:t>chemistry</a:t>
            </a:r>
          </a:p>
          <a:p>
            <a:pPr marL="914400" lvl="1" indent="-514350">
              <a:buFont typeface="+mj-lt"/>
              <a:buAutoNum type="alphaLcPeriod"/>
            </a:pPr>
            <a:r>
              <a:rPr lang="en-US" dirty="0" smtClean="0"/>
              <a:t>Or </a:t>
            </a:r>
            <a:r>
              <a:rPr lang="en-US" dirty="0"/>
              <a:t>another area of chemistry of your choosing </a:t>
            </a:r>
          </a:p>
          <a:p>
            <a:pPr marL="514350" indent="-514350">
              <a:buFont typeface="+mj-lt"/>
              <a:buAutoNum type="arabicPeriod" startAt="5"/>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115" y="1129815"/>
            <a:ext cx="914400" cy="933450"/>
          </a:xfrm>
          <a:prstGeom prst="rect">
            <a:avLst/>
          </a:prstGeom>
        </p:spPr>
      </p:pic>
    </p:spTree>
    <p:extLst>
      <p:ext uri="{BB962C8B-B14F-4D97-AF65-F5344CB8AC3E}">
        <p14:creationId xmlns:p14="http://schemas.microsoft.com/office/powerpoint/2010/main" val="2439889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Cartesian Diver</a:t>
            </a:r>
            <a:endParaRPr lang="en-US" dirty="0"/>
          </a:p>
        </p:txBody>
      </p:sp>
      <p:sp>
        <p:nvSpPr>
          <p:cNvPr id="3" name="Content Placeholder 2"/>
          <p:cNvSpPr>
            <a:spLocks noGrp="1"/>
          </p:cNvSpPr>
          <p:nvPr>
            <p:ph idx="1"/>
          </p:nvPr>
        </p:nvSpPr>
        <p:spPr>
          <a:xfrm>
            <a:off x="3086099" y="1443835"/>
            <a:ext cx="5608935" cy="4275740"/>
          </a:xfrm>
        </p:spPr>
        <p:txBody>
          <a:bodyPr>
            <a:normAutofit lnSpcReduction="10000"/>
          </a:bodyPr>
          <a:lstStyle/>
          <a:p>
            <a:r>
              <a:rPr lang="en-US" dirty="0"/>
              <a:t>Step 2 – Fill a clean clear plastic soft drink bottle to the very top with water. Float the pen cap in the bottle. Screw on the bottle cap tightly.</a:t>
            </a:r>
          </a:p>
          <a:p>
            <a:r>
              <a:rPr lang="en-US" dirty="0" smtClean="0"/>
              <a:t>Step 3 – Squeeze the sides of the bottle. The diver should sink to the bottom.</a:t>
            </a:r>
          </a:p>
          <a:p>
            <a:r>
              <a:rPr lang="en-US" dirty="0" smtClean="0"/>
              <a:t>Step 4 – Relax your grip on the bottle. What did the diver do?</a:t>
            </a:r>
            <a:endParaRPr lang="en-US" dirty="0"/>
          </a:p>
        </p:txBody>
      </p:sp>
      <p:pic>
        <p:nvPicPr>
          <p:cNvPr id="6" name="Picture 5"/>
          <p:cNvPicPr>
            <a:picLocks noChangeAspect="1"/>
          </p:cNvPicPr>
          <p:nvPr/>
        </p:nvPicPr>
        <p:blipFill>
          <a:blip r:embed="rId2"/>
          <a:stretch>
            <a:fillRect/>
          </a:stretch>
        </p:blipFill>
        <p:spPr>
          <a:xfrm>
            <a:off x="0" y="1567167"/>
            <a:ext cx="3086100" cy="4029075"/>
          </a:xfrm>
          <a:prstGeom prst="rect">
            <a:avLst/>
          </a:prstGeom>
        </p:spPr>
      </p:pic>
    </p:spTree>
    <p:extLst>
      <p:ext uri="{BB962C8B-B14F-4D97-AF65-F5344CB8AC3E}">
        <p14:creationId xmlns:p14="http://schemas.microsoft.com/office/powerpoint/2010/main" val="919029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n-US" dirty="0" smtClean="0"/>
              <a:t>Effects of Pressure on a Gas</a:t>
            </a:r>
            <a:endParaRPr lang="en-US" dirty="0"/>
          </a:p>
        </p:txBody>
      </p:sp>
      <p:sp>
        <p:nvSpPr>
          <p:cNvPr id="3" name="Content Placeholder 2"/>
          <p:cNvSpPr>
            <a:spLocks noGrp="1"/>
          </p:cNvSpPr>
          <p:nvPr>
            <p:ph idx="1"/>
          </p:nvPr>
        </p:nvSpPr>
        <p:spPr>
          <a:xfrm>
            <a:off x="2281425" y="1443835"/>
            <a:ext cx="6413610" cy="5191970"/>
          </a:xfrm>
        </p:spPr>
        <p:txBody>
          <a:bodyPr>
            <a:normAutofit fontScale="85000" lnSpcReduction="20000"/>
          </a:bodyPr>
          <a:lstStyle/>
          <a:p>
            <a:r>
              <a:rPr lang="en-US" sz="3300" dirty="0"/>
              <a:t>How does it work? </a:t>
            </a:r>
            <a:endParaRPr lang="en-US" sz="3300" dirty="0" smtClean="0"/>
          </a:p>
          <a:p>
            <a:pPr lvl="1"/>
            <a:r>
              <a:rPr lang="en-US" dirty="0" smtClean="0"/>
              <a:t>The </a:t>
            </a:r>
            <a:r>
              <a:rPr lang="en-US" dirty="0"/>
              <a:t>“diver” is an open-ended object, which contains a small amount of air placed in an airtight container of water. </a:t>
            </a:r>
            <a:endParaRPr lang="en-US" dirty="0" smtClean="0"/>
          </a:p>
          <a:p>
            <a:pPr lvl="1"/>
            <a:r>
              <a:rPr lang="en-US" dirty="0" smtClean="0"/>
              <a:t>The </a:t>
            </a:r>
            <a:r>
              <a:rPr lang="en-US" dirty="0"/>
              <a:t>bubble of air in the diver makes it buoyant. </a:t>
            </a:r>
            <a:endParaRPr lang="en-US" dirty="0" smtClean="0"/>
          </a:p>
          <a:p>
            <a:pPr lvl="1"/>
            <a:r>
              <a:rPr lang="en-US" dirty="0" smtClean="0"/>
              <a:t>When </a:t>
            </a:r>
            <a:r>
              <a:rPr lang="en-US" dirty="0"/>
              <a:t>the container is squeezed, the water pressure squeezes the bubble of air inside the “diver”. </a:t>
            </a:r>
            <a:endParaRPr lang="en-US" dirty="0" smtClean="0"/>
          </a:p>
          <a:p>
            <a:pPr lvl="1"/>
            <a:r>
              <a:rPr lang="en-US" dirty="0" smtClean="0"/>
              <a:t>As </a:t>
            </a:r>
            <a:r>
              <a:rPr lang="en-US" dirty="0"/>
              <a:t>the bubble gets smaller its buoyancy is reduced until the “diver” becomes negatively buoyant and sinks. </a:t>
            </a:r>
            <a:endParaRPr lang="en-US" dirty="0" smtClean="0"/>
          </a:p>
          <a:p>
            <a:pPr lvl="1"/>
            <a:r>
              <a:rPr lang="en-US" dirty="0" smtClean="0"/>
              <a:t>When </a:t>
            </a:r>
            <a:r>
              <a:rPr lang="en-US" dirty="0"/>
              <a:t>the pressure on the container is released, the bubble expands, increases in buoyancy, the “diver” becomes positively buoyant and floats.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500" r="26720"/>
          <a:stretch/>
        </p:blipFill>
        <p:spPr>
          <a:xfrm>
            <a:off x="0" y="2325320"/>
            <a:ext cx="2595986" cy="3429000"/>
          </a:xfrm>
          <a:prstGeom prst="rect">
            <a:avLst/>
          </a:prstGeom>
        </p:spPr>
      </p:pic>
    </p:spTree>
    <p:extLst>
      <p:ext uri="{BB962C8B-B14F-4D97-AF65-F5344CB8AC3E}">
        <p14:creationId xmlns:p14="http://schemas.microsoft.com/office/powerpoint/2010/main" val="3060371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5" y="19605"/>
            <a:ext cx="6413610" cy="763525"/>
          </a:xfrm>
        </p:spPr>
        <p:txBody>
          <a:bodyPr>
            <a:normAutofit fontScale="90000"/>
          </a:bodyPr>
          <a:lstStyle/>
          <a:p>
            <a:r>
              <a:rPr lang="en-US" dirty="0" smtClean="0"/>
              <a:t>3 Effects of Temperature on Gases</a:t>
            </a:r>
            <a:endParaRPr lang="en-US" dirty="0"/>
          </a:p>
        </p:txBody>
      </p:sp>
      <p:sp>
        <p:nvSpPr>
          <p:cNvPr id="3" name="Content Placeholder 2"/>
          <p:cNvSpPr>
            <a:spLocks noGrp="1"/>
          </p:cNvSpPr>
          <p:nvPr>
            <p:ph idx="1"/>
          </p:nvPr>
        </p:nvSpPr>
        <p:spPr>
          <a:xfrm>
            <a:off x="1517900" y="4122971"/>
            <a:ext cx="7329840" cy="2512833"/>
          </a:xfrm>
        </p:spPr>
        <p:txBody>
          <a:bodyPr>
            <a:normAutofit/>
          </a:bodyPr>
          <a:lstStyle/>
          <a:p>
            <a:pPr marL="0" lvl="0" indent="0" eaLnBrk="0" fontAlgn="base" hangingPunct="0">
              <a:spcBef>
                <a:spcPct val="0"/>
              </a:spcBef>
              <a:spcAft>
                <a:spcPct val="0"/>
              </a:spcAft>
              <a:buNone/>
            </a:pPr>
            <a:r>
              <a:rPr lang="en-US" altLang="en-US" sz="2400" dirty="0">
                <a:latin typeface="Arial" panose="020B0604020202020204" pitchFamily="34" charset="0"/>
              </a:rPr>
              <a:t>If the </a:t>
            </a:r>
            <a:r>
              <a:rPr lang="en-US" altLang="en-US" sz="2400" dirty="0" smtClean="0">
                <a:latin typeface="Arial" panose="020B0604020202020204" pitchFamily="34" charset="0"/>
              </a:rPr>
              <a:t>temperature </a:t>
            </a:r>
            <a:r>
              <a:rPr lang="en-US" altLang="en-US" sz="2400" dirty="0">
                <a:latin typeface="Arial" panose="020B0604020202020204" pitchFamily="34" charset="0"/>
              </a:rPr>
              <a:t>of a gas is increased, the volume of the gas increases. </a:t>
            </a:r>
            <a:br>
              <a:rPr lang="en-US" altLang="en-US" sz="2400" dirty="0">
                <a:latin typeface="Arial" panose="020B0604020202020204" pitchFamily="34" charset="0"/>
              </a:rPr>
            </a:br>
            <a:r>
              <a:rPr lang="en-US" altLang="en-US" sz="2400" dirty="0" smtClean="0">
                <a:latin typeface="Arial" panose="020B0604020202020204" pitchFamily="34" charset="0"/>
              </a:rPr>
              <a:t>If </a:t>
            </a:r>
            <a:r>
              <a:rPr lang="en-US" altLang="en-US" sz="2400" dirty="0">
                <a:latin typeface="Arial" panose="020B0604020202020204" pitchFamily="34" charset="0"/>
              </a:rPr>
              <a:t>the </a:t>
            </a:r>
            <a:r>
              <a:rPr lang="en-US" altLang="en-US" sz="2400" dirty="0" smtClean="0">
                <a:latin typeface="Arial" panose="020B0604020202020204" pitchFamily="34" charset="0"/>
              </a:rPr>
              <a:t>temperature </a:t>
            </a:r>
            <a:r>
              <a:rPr lang="en-US" altLang="en-US" sz="2400" dirty="0">
                <a:latin typeface="Arial" panose="020B0604020202020204" pitchFamily="34" charset="0"/>
              </a:rPr>
              <a:t>of a gas is decreased, the volume of the gas decreases. </a:t>
            </a:r>
          </a:p>
          <a:p>
            <a:pPr marL="0" lvl="0" indent="0" eaLnBrk="0" fontAlgn="base" hangingPunct="0">
              <a:spcBef>
                <a:spcPct val="0"/>
              </a:spcBef>
              <a:spcAft>
                <a:spcPct val="0"/>
              </a:spcAft>
              <a:buNone/>
            </a:pPr>
            <a:r>
              <a:rPr lang="en-US" altLang="en-US" sz="2400" dirty="0">
                <a:latin typeface="Arial" panose="020B0604020202020204" pitchFamily="34" charset="0"/>
              </a:rPr>
              <a:t>This means that the volume of a gas is </a:t>
            </a:r>
            <a:r>
              <a:rPr lang="en-US" altLang="en-US" sz="2400" b="1" dirty="0">
                <a:latin typeface="Arial" panose="020B0604020202020204" pitchFamily="34" charset="0"/>
              </a:rPr>
              <a:t>directly</a:t>
            </a:r>
            <a:r>
              <a:rPr lang="en-US" altLang="en-US" sz="2400" dirty="0">
                <a:latin typeface="Arial" panose="020B0604020202020204" pitchFamily="34" charset="0"/>
              </a:rPr>
              <a:t> proportional to its </a:t>
            </a:r>
            <a:r>
              <a:rPr lang="en-US" altLang="en-US" sz="2400" dirty="0" smtClean="0">
                <a:latin typeface="Arial" panose="020B0604020202020204" pitchFamily="34" charset="0"/>
              </a:rPr>
              <a:t>temperature</a:t>
            </a:r>
            <a:r>
              <a:rPr lang="en-US" altLang="en-US" sz="2400" dirty="0">
                <a:latin typeface="Arial" panose="020B0604020202020204" pitchFamily="34" charset="0"/>
              </a:rPr>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827" y="699978"/>
            <a:ext cx="7167985" cy="3422993"/>
          </a:xfrm>
          <a:prstGeom prst="rect">
            <a:avLst/>
          </a:prstGeom>
        </p:spPr>
      </p:pic>
    </p:spTree>
    <p:extLst>
      <p:ext uri="{BB962C8B-B14F-4D97-AF65-F5344CB8AC3E}">
        <p14:creationId xmlns:p14="http://schemas.microsoft.com/office/powerpoint/2010/main" val="2406204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755" y="606236"/>
            <a:ext cx="2748690" cy="763525"/>
          </a:xfrm>
        </p:spPr>
        <p:txBody>
          <a:bodyPr>
            <a:normAutofit fontScale="90000"/>
          </a:bodyPr>
          <a:lstStyle/>
          <a:p>
            <a:r>
              <a:rPr lang="en-US" dirty="0" smtClean="0"/>
              <a:t>3 Backpacking at Altitude</a:t>
            </a:r>
            <a:endParaRPr lang="en-US" dirty="0"/>
          </a:p>
        </p:txBody>
      </p:sp>
      <p:sp>
        <p:nvSpPr>
          <p:cNvPr id="3" name="Content Placeholder 2"/>
          <p:cNvSpPr>
            <a:spLocks noGrp="1"/>
          </p:cNvSpPr>
          <p:nvPr>
            <p:ph idx="1"/>
          </p:nvPr>
        </p:nvSpPr>
        <p:spPr>
          <a:xfrm>
            <a:off x="6039486" y="1901950"/>
            <a:ext cx="2808254" cy="2901395"/>
          </a:xfrm>
        </p:spPr>
        <p:txBody>
          <a:bodyPr>
            <a:normAutofit fontScale="92500"/>
          </a:bodyPr>
          <a:lstStyle/>
          <a:p>
            <a:r>
              <a:rPr lang="en-US" sz="2400" dirty="0" smtClean="0"/>
              <a:t>The earth’s atmosphere has about 21% oxygen.</a:t>
            </a:r>
          </a:p>
          <a:p>
            <a:r>
              <a:rPr lang="en-US" sz="2400" dirty="0" smtClean="0"/>
              <a:t>As your altitude increases, air pressure decreases and air molecules float farther apart.</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185"/>
          <a:stretch/>
        </p:blipFill>
        <p:spPr>
          <a:xfrm>
            <a:off x="0" y="307200"/>
            <a:ext cx="6039486" cy="4345230"/>
          </a:xfrm>
          <a:prstGeom prst="rect">
            <a:avLst/>
          </a:prstGeom>
        </p:spPr>
      </p:pic>
      <p:sp>
        <p:nvSpPr>
          <p:cNvPr id="6" name="Rectangle 5"/>
          <p:cNvSpPr/>
          <p:nvPr/>
        </p:nvSpPr>
        <p:spPr>
          <a:xfrm>
            <a:off x="1517899" y="4724713"/>
            <a:ext cx="7482545" cy="1785104"/>
          </a:xfrm>
          <a:prstGeom prst="rect">
            <a:avLst/>
          </a:prstGeom>
        </p:spPr>
        <p:txBody>
          <a:bodyPr wrap="square">
            <a:spAutoFit/>
          </a:bodyPr>
          <a:lstStyle/>
          <a:p>
            <a:pPr marL="285750" indent="-285750">
              <a:buFont typeface="Arial" panose="020B0604020202020204" pitchFamily="34" charset="0"/>
              <a:buChar char="•"/>
            </a:pPr>
            <a:r>
              <a:rPr lang="en-US" sz="2200" dirty="0">
                <a:solidFill>
                  <a:schemeClr val="bg1"/>
                </a:solidFill>
              </a:rPr>
              <a:t>When you inhale air at high altitudes, a smaller number of oxygen molecules fill your lungs.</a:t>
            </a:r>
          </a:p>
          <a:p>
            <a:pPr marL="285750" indent="-285750">
              <a:buFont typeface="Arial" panose="020B0604020202020204" pitchFamily="34" charset="0"/>
              <a:buChar char="•"/>
            </a:pPr>
            <a:r>
              <a:rPr lang="en-US" sz="2200" dirty="0">
                <a:solidFill>
                  <a:schemeClr val="bg1"/>
                </a:solidFill>
              </a:rPr>
              <a:t>At high altitudes, you must breathe faster to supply the same amount of oxygen to your blood as you would at a lower altitude.</a:t>
            </a:r>
          </a:p>
        </p:txBody>
      </p:sp>
    </p:spTree>
    <p:extLst>
      <p:ext uri="{BB962C8B-B14F-4D97-AF65-F5344CB8AC3E}">
        <p14:creationId xmlns:p14="http://schemas.microsoft.com/office/powerpoint/2010/main" val="366464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Scuba Diving</a:t>
            </a:r>
            <a:endParaRPr lang="en-US" dirty="0"/>
          </a:p>
        </p:txBody>
      </p:sp>
      <p:sp>
        <p:nvSpPr>
          <p:cNvPr id="3" name="Content Placeholder 2"/>
          <p:cNvSpPr>
            <a:spLocks noGrp="1"/>
          </p:cNvSpPr>
          <p:nvPr>
            <p:ph idx="1"/>
          </p:nvPr>
        </p:nvSpPr>
        <p:spPr>
          <a:xfrm>
            <a:off x="4484463" y="1310945"/>
            <a:ext cx="4210572" cy="5172155"/>
          </a:xfrm>
        </p:spPr>
        <p:txBody>
          <a:bodyPr>
            <a:normAutofit fontScale="92500"/>
          </a:bodyPr>
          <a:lstStyle/>
          <a:p>
            <a:r>
              <a:rPr lang="en-US" dirty="0" smtClean="0"/>
              <a:t>As a scuba diver descends to the ocean floor, the water pressure increases.</a:t>
            </a:r>
          </a:p>
          <a:p>
            <a:r>
              <a:rPr lang="en-US" dirty="0" smtClean="0"/>
              <a:t>The weight of water above the diver pushes down on the lower water, increasing the pressure.</a:t>
            </a:r>
          </a:p>
          <a:p>
            <a:r>
              <a:rPr lang="en-US" dirty="0" smtClean="0"/>
              <a:t>The high-pressure water squeezes the diver’s chest.</a:t>
            </a:r>
          </a:p>
          <a:p>
            <a:r>
              <a:rPr lang="en-US" dirty="0" smtClean="0"/>
              <a:t>Divers need to breathe high-pressure air to fill their lungs.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55" y="1310945"/>
            <a:ext cx="4283297" cy="27288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66" y="4039387"/>
            <a:ext cx="4160515" cy="2773677"/>
          </a:xfrm>
          <a:prstGeom prst="rect">
            <a:avLst/>
          </a:prstGeom>
        </p:spPr>
      </p:pic>
    </p:spTree>
    <p:extLst>
      <p:ext uri="{BB962C8B-B14F-4D97-AF65-F5344CB8AC3E}">
        <p14:creationId xmlns:p14="http://schemas.microsoft.com/office/powerpoint/2010/main" val="36704958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Scuba Diving</a:t>
            </a:r>
            <a:endParaRPr lang="en-US" dirty="0"/>
          </a:p>
        </p:txBody>
      </p:sp>
      <p:sp>
        <p:nvSpPr>
          <p:cNvPr id="3" name="Content Placeholder 2"/>
          <p:cNvSpPr>
            <a:spLocks noGrp="1"/>
          </p:cNvSpPr>
          <p:nvPr>
            <p:ph idx="1"/>
          </p:nvPr>
        </p:nvSpPr>
        <p:spPr>
          <a:xfrm>
            <a:off x="4724705" y="1322624"/>
            <a:ext cx="4248940" cy="5535376"/>
          </a:xfrm>
        </p:spPr>
        <p:txBody>
          <a:bodyPr>
            <a:normAutofit fontScale="77500" lnSpcReduction="20000"/>
          </a:bodyPr>
          <a:lstStyle/>
          <a:p>
            <a:r>
              <a:rPr lang="en-US" dirty="0" smtClean="0"/>
              <a:t>At a higher pressure, the body accumulates nitrogen in the blood and tissues.</a:t>
            </a:r>
          </a:p>
          <a:p>
            <a:r>
              <a:rPr lang="en-US" dirty="0" smtClean="0"/>
              <a:t>When the diver returns to the surface and the air pressure decreases, the body releases the excess nitrogen when exhaling, if the diver ascends slowly enough.</a:t>
            </a:r>
          </a:p>
          <a:p>
            <a:r>
              <a:rPr lang="en-US" dirty="0" smtClean="0"/>
              <a:t>If the diver comes to the surface too quickly, nitrogen bubbles form in the tissues resulting in decompression sickness. </a:t>
            </a:r>
          </a:p>
          <a:p>
            <a:r>
              <a:rPr lang="en-US" dirty="0" smtClean="0"/>
              <a:t>Decompression sickness can cause the diver to bend over in pain and is why the condition is also called the bends.</a:t>
            </a:r>
            <a:endParaRPr lang="en-US" dirty="0"/>
          </a:p>
        </p:txBody>
      </p:sp>
      <p:pic>
        <p:nvPicPr>
          <p:cNvPr id="5" name="Picture 4"/>
          <p:cNvPicPr>
            <a:picLocks noChangeAspect="1"/>
          </p:cNvPicPr>
          <p:nvPr/>
        </p:nvPicPr>
        <p:blipFill>
          <a:blip r:embed="rId2"/>
          <a:stretch>
            <a:fillRect/>
          </a:stretch>
        </p:blipFill>
        <p:spPr>
          <a:xfrm>
            <a:off x="143555" y="1291130"/>
            <a:ext cx="4581150" cy="3664920"/>
          </a:xfrm>
          <a:prstGeom prst="rect">
            <a:avLst/>
          </a:prstGeom>
        </p:spPr>
      </p:pic>
    </p:spTree>
    <p:extLst>
      <p:ext uri="{BB962C8B-B14F-4D97-AF65-F5344CB8AC3E}">
        <p14:creationId xmlns:p14="http://schemas.microsoft.com/office/powerpoint/2010/main" val="4613295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Requirement 4</a:t>
            </a:r>
            <a:endParaRPr lang="en-US" dirty="0"/>
          </a:p>
        </p:txBody>
      </p:sp>
      <p:sp>
        <p:nvSpPr>
          <p:cNvPr id="5" name="Content Placeholder 4"/>
          <p:cNvSpPr>
            <a:spLocks noGrp="1"/>
          </p:cNvSpPr>
          <p:nvPr>
            <p:ph idx="1"/>
          </p:nvPr>
        </p:nvSpPr>
        <p:spPr>
          <a:xfrm>
            <a:off x="2281425" y="1443834"/>
            <a:ext cx="6413610" cy="5039265"/>
          </a:xfrm>
        </p:spPr>
        <p:txBody>
          <a:bodyPr>
            <a:normAutofit fontScale="62500" lnSpcReduction="20000"/>
          </a:bodyPr>
          <a:lstStyle/>
          <a:p>
            <a:pPr marL="514350" indent="-514350">
              <a:buFont typeface="+mj-lt"/>
              <a:buAutoNum type="arabicPeriod" startAt="4"/>
            </a:pPr>
            <a:r>
              <a:rPr lang="en-US" dirty="0"/>
              <a:t>Do EACH of the following activities:</a:t>
            </a:r>
          </a:p>
          <a:p>
            <a:pPr marL="971550" lvl="1" indent="-514350">
              <a:buFont typeface="+mj-lt"/>
              <a:buAutoNum type="alphaLcPeriod"/>
            </a:pPr>
            <a:r>
              <a:rPr lang="en-US" dirty="0"/>
              <a:t>Cut a round onion into small chunks. Separate the onion chunks into three equal portions. Leave the first portion raw. Cook the second portion of onion chunks until the pieces are translucent. Cook the third portion until the onions are caramelized, or brown in color. Taste each type of onion. Describe the taste of raw onion versus partially cooked onion versus caramelized onion. Explain what happens to molecules in the onion during the cooking process.</a:t>
            </a:r>
          </a:p>
          <a:p>
            <a:pPr marL="971550" lvl="1" indent="-514350">
              <a:buFont typeface="+mj-lt"/>
              <a:buAutoNum type="alphaLcPeriod"/>
            </a:pPr>
            <a:r>
              <a:rPr lang="en-US" dirty="0"/>
              <a:t>Describe the chemical similarities and differences between toothpaste and an abrasive household cleanser. Explain how the end use or purpose of a product affects its chemical formulation.</a:t>
            </a:r>
          </a:p>
          <a:p>
            <a:pPr marL="971550" lvl="1" indent="-514350">
              <a:buFont typeface="+mj-lt"/>
              <a:buAutoNum type="alphaLcPeriod"/>
            </a:pPr>
            <a:r>
              <a:rPr lang="en-US" dirty="0"/>
              <a:t>In a clear container, mix a half-cup of water with a tablespoon of oil. Explain why the oil and water do not mix. Find a substance that will help the two combine, and add it to the mixture. Describe what happened, and explain how that substance worked to combine the oil and water.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0935" y="442642"/>
            <a:ext cx="914400" cy="933450"/>
          </a:xfrm>
          <a:prstGeom prst="rect">
            <a:avLst/>
          </a:prstGeom>
        </p:spPr>
      </p:pic>
    </p:spTree>
    <p:extLst>
      <p:ext uri="{BB962C8B-B14F-4D97-AF65-F5344CB8AC3E}">
        <p14:creationId xmlns:p14="http://schemas.microsoft.com/office/powerpoint/2010/main" val="11873020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4a Onion Experiment</a:t>
            </a:r>
            <a:endParaRPr lang="en-US" dirty="0"/>
          </a:p>
        </p:txBody>
      </p:sp>
      <p:sp>
        <p:nvSpPr>
          <p:cNvPr id="3" name="Content Placeholder 2"/>
          <p:cNvSpPr>
            <a:spLocks noGrp="1"/>
          </p:cNvSpPr>
          <p:nvPr>
            <p:ph idx="1"/>
          </p:nvPr>
        </p:nvSpPr>
        <p:spPr>
          <a:xfrm>
            <a:off x="3961181" y="1443834"/>
            <a:ext cx="4733854" cy="5414165"/>
          </a:xfrm>
        </p:spPr>
        <p:txBody>
          <a:bodyPr>
            <a:normAutofit fontScale="85000" lnSpcReduction="20000"/>
          </a:bodyPr>
          <a:lstStyle/>
          <a:p>
            <a:r>
              <a:rPr lang="en-US" dirty="0" smtClean="0"/>
              <a:t>Use a knife to cut an onion into chunks. </a:t>
            </a:r>
          </a:p>
          <a:p>
            <a:r>
              <a:rPr lang="en-US" dirty="0" smtClean="0"/>
              <a:t>Taste a piece of the raw onion.</a:t>
            </a:r>
          </a:p>
          <a:p>
            <a:r>
              <a:rPr lang="en-US" dirty="0" smtClean="0"/>
              <a:t>Place a few tablespoons of cooking oil in a skillet and warm the oil over medium heat on a stove.</a:t>
            </a:r>
          </a:p>
          <a:p>
            <a:r>
              <a:rPr lang="en-US" dirty="0" smtClean="0"/>
              <a:t>Add the onion chunks and cook for about three minutes while stirring, until the onion becomes translucent.</a:t>
            </a:r>
          </a:p>
          <a:p>
            <a:r>
              <a:rPr lang="en-US" dirty="0" smtClean="0"/>
              <a:t>Remove half the onions and cool. </a:t>
            </a:r>
          </a:p>
          <a:p>
            <a:r>
              <a:rPr lang="en-US" dirty="0" smtClean="0"/>
              <a:t>Taste a translucent onion. </a:t>
            </a:r>
          </a:p>
          <a:p>
            <a:r>
              <a:rPr lang="en-US" dirty="0" smtClean="0"/>
              <a:t>How does it taste different from the raw onion?</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60" y="1371238"/>
            <a:ext cx="3558109" cy="2668582"/>
          </a:xfrm>
          <a:prstGeom prst="rect">
            <a:avLst/>
          </a:prstGeom>
        </p:spPr>
      </p:pic>
      <p:pic>
        <p:nvPicPr>
          <p:cNvPr id="10" name="Picture 9"/>
          <p:cNvPicPr>
            <a:picLocks noChangeAspect="1"/>
          </p:cNvPicPr>
          <p:nvPr/>
        </p:nvPicPr>
        <p:blipFill>
          <a:blip r:embed="rId3"/>
          <a:stretch>
            <a:fillRect/>
          </a:stretch>
        </p:blipFill>
        <p:spPr>
          <a:xfrm>
            <a:off x="296260" y="4056916"/>
            <a:ext cx="3558109" cy="2668582"/>
          </a:xfrm>
          <a:prstGeom prst="rect">
            <a:avLst/>
          </a:prstGeom>
        </p:spPr>
      </p:pic>
    </p:spTree>
    <p:extLst>
      <p:ext uri="{BB962C8B-B14F-4D97-AF65-F5344CB8AC3E}">
        <p14:creationId xmlns:p14="http://schemas.microsoft.com/office/powerpoint/2010/main" val="8264071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4a Onion Experiment</a:t>
            </a:r>
            <a:endParaRPr lang="en-US" dirty="0"/>
          </a:p>
        </p:txBody>
      </p:sp>
      <p:sp>
        <p:nvSpPr>
          <p:cNvPr id="3" name="Content Placeholder 2"/>
          <p:cNvSpPr>
            <a:spLocks noGrp="1"/>
          </p:cNvSpPr>
          <p:nvPr>
            <p:ph idx="1"/>
          </p:nvPr>
        </p:nvSpPr>
        <p:spPr>
          <a:xfrm>
            <a:off x="4266589" y="1443834"/>
            <a:ext cx="4428445" cy="5039265"/>
          </a:xfrm>
        </p:spPr>
        <p:txBody>
          <a:bodyPr>
            <a:normAutofit fontScale="92500" lnSpcReduction="10000"/>
          </a:bodyPr>
          <a:lstStyle/>
          <a:p>
            <a:r>
              <a:rPr lang="en-US" dirty="0" smtClean="0"/>
              <a:t>Continue cooking and stirring the remaining onions in the pan for another 10 minutes over medium heat.</a:t>
            </a:r>
          </a:p>
          <a:p>
            <a:r>
              <a:rPr lang="en-US" dirty="0" smtClean="0"/>
              <a:t>The onion will become brown, or caramelized.</a:t>
            </a:r>
          </a:p>
          <a:p>
            <a:r>
              <a:rPr lang="en-US" dirty="0" smtClean="0"/>
              <a:t>Remove the onion from the heat and allow it to cool.</a:t>
            </a:r>
          </a:p>
          <a:p>
            <a:r>
              <a:rPr lang="en-US" dirty="0" smtClean="0"/>
              <a:t>Taste the caramelized onion.</a:t>
            </a:r>
          </a:p>
          <a:p>
            <a:r>
              <a:rPr lang="en-US" dirty="0" smtClean="0"/>
              <a:t>How does it taste compared with the raw and translucent onion?</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54" y="1596540"/>
            <a:ext cx="4072133" cy="3054100"/>
          </a:xfrm>
          <a:prstGeom prst="rect">
            <a:avLst/>
          </a:prstGeom>
        </p:spPr>
      </p:pic>
    </p:spTree>
    <p:extLst>
      <p:ext uri="{BB962C8B-B14F-4D97-AF65-F5344CB8AC3E}">
        <p14:creationId xmlns:p14="http://schemas.microsoft.com/office/powerpoint/2010/main" val="2671404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9050" y="222195"/>
            <a:ext cx="2595984" cy="2137870"/>
          </a:xfrm>
        </p:spPr>
        <p:txBody>
          <a:bodyPr/>
          <a:lstStyle/>
          <a:p>
            <a:r>
              <a:rPr lang="en-US" dirty="0" smtClean="0"/>
              <a:t>4a Onion Experiment</a:t>
            </a:r>
            <a:endParaRPr lang="en-US" dirty="0"/>
          </a:p>
        </p:txBody>
      </p:sp>
      <p:sp>
        <p:nvSpPr>
          <p:cNvPr id="3" name="Content Placeholder 2"/>
          <p:cNvSpPr>
            <a:spLocks noGrp="1"/>
          </p:cNvSpPr>
          <p:nvPr>
            <p:ph idx="1"/>
          </p:nvPr>
        </p:nvSpPr>
        <p:spPr>
          <a:xfrm>
            <a:off x="1670604" y="3887115"/>
            <a:ext cx="7329841" cy="2901395"/>
          </a:xfrm>
        </p:spPr>
        <p:txBody>
          <a:bodyPr>
            <a:normAutofit fontScale="70000" lnSpcReduction="20000"/>
          </a:bodyPr>
          <a:lstStyle/>
          <a:p>
            <a:pPr marL="0" indent="0">
              <a:buNone/>
            </a:pPr>
            <a:r>
              <a:rPr lang="en-US" sz="3600" dirty="0" smtClean="0"/>
              <a:t>How It Works</a:t>
            </a:r>
          </a:p>
          <a:p>
            <a:r>
              <a:rPr lang="en-US" dirty="0" smtClean="0"/>
              <a:t>In the raw onion, you taste the bitter thiosulfates.</a:t>
            </a:r>
          </a:p>
          <a:p>
            <a:r>
              <a:rPr lang="en-US" dirty="0" smtClean="0"/>
              <a:t>Thiosulfates are volatile, which means they evaporate easily.</a:t>
            </a:r>
          </a:p>
          <a:p>
            <a:r>
              <a:rPr lang="en-US" dirty="0" smtClean="0"/>
              <a:t>When the onion is heated in cooking, most of the thiosulfates evaporate and the enzyme that produces them is destroyed, so the translucent onion does not taste as bitter.</a:t>
            </a:r>
          </a:p>
          <a:p>
            <a:r>
              <a:rPr lang="en-US" dirty="0" smtClean="0"/>
              <a:t>When the onion is further cooked to caramelization, it turns brown and the onion’s carbohydrates are converted into simple sugars like fructose and glucose, making the onion taste sweet.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05475" cy="3762375"/>
          </a:xfrm>
          <a:prstGeom prst="rect">
            <a:avLst/>
          </a:prstGeom>
        </p:spPr>
      </p:pic>
    </p:spTree>
    <p:extLst>
      <p:ext uri="{BB962C8B-B14F-4D97-AF65-F5344CB8AC3E}">
        <p14:creationId xmlns:p14="http://schemas.microsoft.com/office/powerpoint/2010/main" val="4119246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Requirements</a:t>
            </a:r>
            <a:endParaRPr lang="en-US" dirty="0"/>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startAt="6"/>
            </a:pPr>
            <a:r>
              <a:rPr lang="en-US" dirty="0" smtClean="0"/>
              <a:t>Do </a:t>
            </a:r>
            <a:r>
              <a:rPr lang="en-US" dirty="0"/>
              <a:t>EACH of the following activities:</a:t>
            </a:r>
          </a:p>
          <a:p>
            <a:pPr marL="971550" lvl="1" indent="-514350">
              <a:buFont typeface="+mj-lt"/>
              <a:buAutoNum type="alphaLcPeriod"/>
            </a:pPr>
            <a:r>
              <a:rPr lang="en-US" dirty="0"/>
              <a:t>Name two government agencies that are responsible for tracking the use of chemicals for commercial or industrial use. Pick one agency and briefly describe its responsibilities. </a:t>
            </a:r>
          </a:p>
          <a:p>
            <a:pPr marL="971550" lvl="1" indent="-514350">
              <a:buFont typeface="+mj-lt"/>
              <a:buAutoNum type="alphaLcPeriod"/>
            </a:pPr>
            <a:r>
              <a:rPr lang="en-US" dirty="0"/>
              <a:t>Define pollution. Explain the chemical impacts on the ozone layer and global climate change </a:t>
            </a:r>
          </a:p>
          <a:p>
            <a:pPr marL="971550" lvl="1" indent="-514350">
              <a:buFont typeface="+mj-lt"/>
              <a:buAutoNum type="alphaLcPeriod"/>
            </a:pPr>
            <a:r>
              <a:rPr lang="en-US" dirty="0"/>
              <a:t>Using reasons from chemistry, describe the effect on the environment of ONE of the following:</a:t>
            </a:r>
          </a:p>
          <a:p>
            <a:pPr marL="1371600" lvl="2" indent="-457200">
              <a:buFont typeface="+mj-lt"/>
              <a:buAutoNum type="arabicPeriod"/>
            </a:pPr>
            <a:r>
              <a:rPr lang="en-US" dirty="0"/>
              <a:t>The production of aluminum cans </a:t>
            </a:r>
          </a:p>
          <a:p>
            <a:pPr marL="1371600" lvl="2" indent="-457200">
              <a:buFont typeface="+mj-lt"/>
              <a:buAutoNum type="arabicPeriod"/>
            </a:pPr>
            <a:r>
              <a:rPr lang="en-US" dirty="0"/>
              <a:t>Burning fossil fuels </a:t>
            </a:r>
          </a:p>
          <a:p>
            <a:pPr marL="1371600" lvl="2" indent="-457200">
              <a:buFont typeface="+mj-lt"/>
              <a:buAutoNum type="arabicPeriod"/>
            </a:pPr>
            <a:r>
              <a:rPr lang="en-US" dirty="0"/>
              <a:t>Single-use items, such as water bottles, bags, straws, or paper</a:t>
            </a:r>
          </a:p>
          <a:p>
            <a:pPr marL="971550" lvl="1" indent="-514350">
              <a:buFont typeface="+mj-lt"/>
              <a:buAutoNum type="alphaLcPeriod"/>
            </a:pPr>
            <a:r>
              <a:rPr lang="en-US" dirty="0"/>
              <a:t>Briefly describe the purpose of phosphates in fertilizer and in laundry detergent. Explain how the use of phosphates in fertilizers affects the environment. Explain why phosphates have been removed from laundry detergents.</a:t>
            </a:r>
          </a:p>
          <a:p>
            <a:endParaRPr lang="en-US"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115" y="1129815"/>
            <a:ext cx="914400" cy="933450"/>
          </a:xfrm>
          <a:prstGeom prst="rect">
            <a:avLst/>
          </a:prstGeom>
        </p:spPr>
      </p:pic>
    </p:spTree>
    <p:extLst>
      <p:ext uri="{BB962C8B-B14F-4D97-AF65-F5344CB8AC3E}">
        <p14:creationId xmlns:p14="http://schemas.microsoft.com/office/powerpoint/2010/main" val="20553961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4b Toothpaste vs. Abrasive Cleanser</a:t>
            </a:r>
            <a:endParaRPr lang="en-US" dirty="0"/>
          </a:p>
        </p:txBody>
      </p:sp>
      <p:sp>
        <p:nvSpPr>
          <p:cNvPr id="3" name="Content Placeholder 2"/>
          <p:cNvSpPr>
            <a:spLocks noGrp="1"/>
          </p:cNvSpPr>
          <p:nvPr>
            <p:ph idx="1"/>
          </p:nvPr>
        </p:nvSpPr>
        <p:spPr>
          <a:xfrm>
            <a:off x="2281424" y="1309116"/>
            <a:ext cx="6413610" cy="1374345"/>
          </a:xfrm>
        </p:spPr>
        <p:txBody>
          <a:bodyPr>
            <a:normAutofit/>
          </a:bodyPr>
          <a:lstStyle/>
          <a:p>
            <a:r>
              <a:rPr lang="en-US" sz="2000" dirty="0" smtClean="0"/>
              <a:t>Rub some toothpaste between two fingers. Now do the same with an abrasive household cleaner and a drop of water. How are they the same?</a:t>
            </a:r>
          </a:p>
          <a:p>
            <a:r>
              <a:rPr lang="en-US" sz="2000" dirty="0" smtClean="0"/>
              <a:t>Copy the table below and fill in the blanks.</a:t>
            </a:r>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3171395716"/>
              </p:ext>
            </p:extLst>
          </p:nvPr>
        </p:nvGraphicFramePr>
        <p:xfrm>
          <a:off x="2440229" y="2729956"/>
          <a:ext cx="6096000" cy="3886905"/>
        </p:xfrm>
        <a:graphic>
          <a:graphicData uri="http://schemas.openxmlformats.org/drawingml/2006/table">
            <a:tbl>
              <a:tblPr firstRow="1" bandRow="1">
                <a:tableStyleId>{5C22544A-7EE6-4342-B048-85BDC9FD1C3A}</a:tableStyleId>
              </a:tblPr>
              <a:tblGrid>
                <a:gridCol w="2284476"/>
                <a:gridCol w="1905762"/>
                <a:gridCol w="1905762"/>
              </a:tblGrid>
              <a:tr h="410776">
                <a:tc>
                  <a:txBody>
                    <a:bodyPr/>
                    <a:lstStyle/>
                    <a:p>
                      <a:r>
                        <a:rPr lang="en-US" dirty="0" smtClean="0"/>
                        <a:t>Type of Ingredient</a:t>
                      </a:r>
                      <a:endParaRPr lang="en-US" dirty="0"/>
                    </a:p>
                  </a:txBody>
                  <a:tcPr anchor="b"/>
                </a:tc>
                <a:tc>
                  <a:txBody>
                    <a:bodyPr/>
                    <a:lstStyle/>
                    <a:p>
                      <a:pPr algn="ctr"/>
                      <a:r>
                        <a:rPr lang="en-US" dirty="0" smtClean="0"/>
                        <a:t>Toothpaste</a:t>
                      </a:r>
                      <a:endParaRPr lang="en-US" dirty="0"/>
                    </a:p>
                  </a:txBody>
                  <a:tcPr anchor="b"/>
                </a:tc>
                <a:tc>
                  <a:txBody>
                    <a:bodyPr/>
                    <a:lstStyle/>
                    <a:p>
                      <a:pPr algn="ctr"/>
                      <a:r>
                        <a:rPr lang="en-US" dirty="0" smtClean="0"/>
                        <a:t>Household Cleaner</a:t>
                      </a:r>
                      <a:endParaRPr lang="en-US" dirty="0"/>
                    </a:p>
                  </a:txBody>
                  <a:tcPr anchor="b"/>
                </a:tc>
              </a:tr>
              <a:tr h="649365">
                <a:tc>
                  <a:txBody>
                    <a:bodyPr/>
                    <a:lstStyle/>
                    <a:p>
                      <a:r>
                        <a:rPr lang="en-US" sz="1600" dirty="0" smtClean="0"/>
                        <a:t>Abrasive (often carbonate or phosphate)</a:t>
                      </a:r>
                      <a:endParaRPr lang="en-US" sz="1600" dirty="0"/>
                    </a:p>
                  </a:txBody>
                  <a:tcPr anchor="ctr"/>
                </a:tc>
                <a:tc>
                  <a:txBody>
                    <a:bodyPr/>
                    <a:lstStyle/>
                    <a:p>
                      <a:endParaRPr lang="en-US" dirty="0"/>
                    </a:p>
                  </a:txBody>
                  <a:tcPr/>
                </a:tc>
                <a:tc>
                  <a:txBody>
                    <a:bodyPr/>
                    <a:lstStyle/>
                    <a:p>
                      <a:endParaRPr lang="en-US" dirty="0"/>
                    </a:p>
                  </a:txBody>
                  <a:tcPr/>
                </a:tc>
              </a:tr>
              <a:tr h="649365">
                <a:tc>
                  <a:txBody>
                    <a:bodyPr/>
                    <a:lstStyle/>
                    <a:p>
                      <a:r>
                        <a:rPr lang="en-US" sz="1600" dirty="0" smtClean="0"/>
                        <a:t>Surfactant (detergent like </a:t>
                      </a:r>
                      <a:r>
                        <a:rPr lang="en-US" sz="1600" dirty="0" err="1" smtClean="0"/>
                        <a:t>sarcosinate</a:t>
                      </a:r>
                      <a:r>
                        <a:rPr lang="en-US" sz="1600" dirty="0" smtClean="0"/>
                        <a:t>)</a:t>
                      </a:r>
                    </a:p>
                  </a:txBody>
                  <a:tcPr anchor="ctr"/>
                </a:tc>
                <a:tc>
                  <a:txBody>
                    <a:bodyPr/>
                    <a:lstStyle/>
                    <a:p>
                      <a:endParaRPr lang="en-US" dirty="0"/>
                    </a:p>
                  </a:txBody>
                  <a:tcPr/>
                </a:tc>
                <a:tc>
                  <a:txBody>
                    <a:bodyPr/>
                    <a:lstStyle/>
                    <a:p>
                      <a:endParaRPr lang="en-US" dirty="0"/>
                    </a:p>
                  </a:txBody>
                  <a:tcPr/>
                </a:tc>
              </a:tr>
              <a:tr h="649365">
                <a:tc>
                  <a:txBody>
                    <a:bodyPr/>
                    <a:lstStyle/>
                    <a:p>
                      <a:r>
                        <a:rPr lang="en-US" sz="1600" dirty="0" smtClean="0"/>
                        <a:t>Solvent (water)</a:t>
                      </a:r>
                    </a:p>
                  </a:txBody>
                  <a:tcPr anchor="ctr"/>
                </a:tc>
                <a:tc>
                  <a:txBody>
                    <a:bodyPr/>
                    <a:lstStyle/>
                    <a:p>
                      <a:endParaRPr lang="en-US" dirty="0"/>
                    </a:p>
                  </a:txBody>
                  <a:tcPr/>
                </a:tc>
                <a:tc>
                  <a:txBody>
                    <a:bodyPr/>
                    <a:lstStyle/>
                    <a:p>
                      <a:endParaRPr lang="en-US" dirty="0"/>
                    </a:p>
                  </a:txBody>
                  <a:tcPr/>
                </a:tc>
              </a:tr>
              <a:tr h="649365">
                <a:tc>
                  <a:txBody>
                    <a:bodyPr/>
                    <a:lstStyle/>
                    <a:p>
                      <a:r>
                        <a:rPr lang="en-US" sz="1600" dirty="0" smtClean="0"/>
                        <a:t>Fluoride (enamel hardener)</a:t>
                      </a:r>
                    </a:p>
                  </a:txBody>
                  <a:tcPr anchor="ctr"/>
                </a:tc>
                <a:tc>
                  <a:txBody>
                    <a:bodyPr/>
                    <a:lstStyle/>
                    <a:p>
                      <a:endParaRPr lang="en-US"/>
                    </a:p>
                  </a:txBody>
                  <a:tcPr/>
                </a:tc>
                <a:tc>
                  <a:txBody>
                    <a:bodyPr/>
                    <a:lstStyle/>
                    <a:p>
                      <a:endParaRPr lang="en-US" dirty="0"/>
                    </a:p>
                  </a:txBody>
                  <a:tcPr/>
                </a:tc>
              </a:tr>
              <a:tr h="649365">
                <a:tc>
                  <a:txBody>
                    <a:bodyPr/>
                    <a:lstStyle/>
                    <a:p>
                      <a:r>
                        <a:rPr lang="en-US" sz="1600" dirty="0" smtClean="0"/>
                        <a:t>Additives (perfume, color, flavor)</a:t>
                      </a:r>
                    </a:p>
                  </a:txBody>
                  <a:tcPr anchor="ct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42697524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4b Toothpaste vs. Abrasive Cleanser</a:t>
            </a:r>
            <a:endParaRPr lang="en-US" dirty="0"/>
          </a:p>
        </p:txBody>
      </p:sp>
      <p:sp>
        <p:nvSpPr>
          <p:cNvPr id="3" name="Content Placeholder 2"/>
          <p:cNvSpPr>
            <a:spLocks noGrp="1"/>
          </p:cNvSpPr>
          <p:nvPr>
            <p:ph idx="1"/>
          </p:nvPr>
        </p:nvSpPr>
        <p:spPr>
          <a:xfrm>
            <a:off x="3357909" y="1443835"/>
            <a:ext cx="5337126" cy="5020874"/>
          </a:xfrm>
        </p:spPr>
        <p:txBody>
          <a:bodyPr>
            <a:normAutofit/>
          </a:bodyPr>
          <a:lstStyle/>
          <a:p>
            <a:r>
              <a:rPr lang="en-US" sz="2000" dirty="0" smtClean="0"/>
              <a:t>Both items clean by using abrasive action and a detergent. </a:t>
            </a:r>
          </a:p>
          <a:p>
            <a:r>
              <a:rPr lang="en-US" sz="2000" dirty="0" smtClean="0"/>
              <a:t>Two important differences are the fluoride in the toothpaste and the type of detergent.</a:t>
            </a:r>
          </a:p>
          <a:p>
            <a:r>
              <a:rPr lang="en-US" sz="2000" dirty="0" smtClean="0"/>
              <a:t>Fluoride reacts with tooth enamel to make it a harder surface, which is therefore less prone to tooth decay. Fluoride also fights cavity-causing bacteria</a:t>
            </a:r>
          </a:p>
          <a:p>
            <a:r>
              <a:rPr lang="en-US" sz="2000" dirty="0" smtClean="0"/>
              <a:t>The type of detergent is called a carbonate. Calcium carbonate is typically present in both products, but sodium carbonate is in only the abrasive household cleaner. Sodium carbonate is a harsher abrasive. If sodium carbonate were used on your teeth, it would scratch the enamel.</a:t>
            </a:r>
            <a:endParaRPr lang="en-US" sz="20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5507" r="25507"/>
          <a:stretch/>
        </p:blipFill>
        <p:spPr>
          <a:xfrm>
            <a:off x="1059785" y="3581705"/>
            <a:ext cx="1530145" cy="312359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894" y="1551055"/>
            <a:ext cx="2828322" cy="1877945"/>
          </a:xfrm>
          <a:prstGeom prst="rect">
            <a:avLst/>
          </a:prstGeom>
        </p:spPr>
      </p:pic>
    </p:spTree>
    <p:extLst>
      <p:ext uri="{BB962C8B-B14F-4D97-AF65-F5344CB8AC3E}">
        <p14:creationId xmlns:p14="http://schemas.microsoft.com/office/powerpoint/2010/main" val="16440590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4c Oil and Water Experiment</a:t>
            </a:r>
          </a:p>
        </p:txBody>
      </p:sp>
      <p:sp>
        <p:nvSpPr>
          <p:cNvPr id="3" name="Content Placeholder 2"/>
          <p:cNvSpPr>
            <a:spLocks noGrp="1"/>
          </p:cNvSpPr>
          <p:nvPr>
            <p:ph idx="1"/>
          </p:nvPr>
        </p:nvSpPr>
        <p:spPr>
          <a:xfrm>
            <a:off x="1670604" y="4636807"/>
            <a:ext cx="7177135" cy="1998998"/>
          </a:xfrm>
        </p:spPr>
        <p:txBody>
          <a:bodyPr>
            <a:normAutofit fontScale="40000" lnSpcReduction="20000"/>
          </a:bodyPr>
          <a:lstStyle/>
          <a:p>
            <a:r>
              <a:rPr lang="en-US" sz="4500" b="1" dirty="0"/>
              <a:t>Step 1 –</a:t>
            </a:r>
            <a:r>
              <a:rPr lang="en-US" sz="4500" dirty="0"/>
              <a:t> Start by filling the jar with 1 cup of water</a:t>
            </a:r>
            <a:r>
              <a:rPr lang="en-US" sz="4500" dirty="0" smtClean="0"/>
              <a:t>.</a:t>
            </a:r>
          </a:p>
          <a:p>
            <a:r>
              <a:rPr lang="en-US" altLang="en-US" sz="4500" b="1" dirty="0"/>
              <a:t>Step 2 –</a:t>
            </a:r>
            <a:r>
              <a:rPr lang="en-US" altLang="en-US" sz="4500" dirty="0"/>
              <a:t> Add a few drops of food coloring to the water and stir until combined. Make some observations about the water. What happened when the food coloring was added? Was it easy to mix the food coloring into the water? Does the food coloring stay mixed with the water? What do you think will happen when we pour the oil into the jar? Write down your hypothesis (prediction) and then follow the steps below.</a:t>
            </a:r>
          </a:p>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1424" y="1291130"/>
            <a:ext cx="5947870" cy="3345677"/>
          </a:xfrm>
          <a:prstGeom prst="rect">
            <a:avLst/>
          </a:prstGeom>
        </p:spPr>
      </p:pic>
    </p:spTree>
    <p:extLst>
      <p:ext uri="{BB962C8B-B14F-4D97-AF65-F5344CB8AC3E}">
        <p14:creationId xmlns:p14="http://schemas.microsoft.com/office/powerpoint/2010/main" val="17810698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4c Oil and Water Experiment</a:t>
            </a:r>
          </a:p>
        </p:txBody>
      </p:sp>
      <p:sp>
        <p:nvSpPr>
          <p:cNvPr id="3" name="Content Placeholder 2"/>
          <p:cNvSpPr>
            <a:spLocks noGrp="1"/>
          </p:cNvSpPr>
          <p:nvPr>
            <p:ph idx="1"/>
          </p:nvPr>
        </p:nvSpPr>
        <p:spPr>
          <a:xfrm>
            <a:off x="2281425" y="4650639"/>
            <a:ext cx="6413610" cy="1068935"/>
          </a:xfrm>
        </p:spPr>
        <p:txBody>
          <a:bodyPr>
            <a:normAutofit/>
          </a:bodyPr>
          <a:lstStyle/>
          <a:p>
            <a:pPr marL="0" lvl="0" indent="0" eaLnBrk="0" fontAlgn="base" hangingPunct="0">
              <a:spcBef>
                <a:spcPct val="0"/>
              </a:spcBef>
              <a:spcAft>
                <a:spcPct val="0"/>
              </a:spcAft>
              <a:buNone/>
            </a:pPr>
            <a:r>
              <a:rPr lang="en-US" sz="2000" b="1" dirty="0"/>
              <a:t>Step 3 –</a:t>
            </a:r>
            <a:r>
              <a:rPr lang="en-US" sz="2000" dirty="0"/>
              <a:t> Next pour 1 cup of oil into the jar. Make a few observations. Does the oil behave the same was as the food coloring did when you added it to the water?</a:t>
            </a:r>
            <a:endParaRPr lang="en-US" altLang="en-US" sz="2000" dirty="0">
              <a:latin typeface="Arial" panose="020B0604020202020204" pitchFamily="34" charset="0"/>
            </a:endParaRPr>
          </a:p>
        </p:txBody>
      </p:sp>
      <p:sp>
        <p:nvSpPr>
          <p:cNvPr id="5" name="Rectangle 3"/>
          <p:cNvSpPr>
            <a:spLocks noChangeArrowheads="1"/>
          </p:cNvSpPr>
          <p:nvPr/>
        </p:nvSpPr>
        <p:spPr bwMode="auto">
          <a:xfrm>
            <a:off x="0" y="4393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endParaRPr kumimoji="0" lang="en-US" altLang="en-US" sz="27000" b="0" i="0" u="none" strike="noStrike" cap="none" normalizeH="0" baseline="0" dirty="0" smtClean="0">
              <a:ln>
                <a:noFill/>
              </a:ln>
              <a:solidFill>
                <a:schemeClr val="tx1"/>
              </a:solidFill>
              <a:effectLst/>
              <a:latin typeface="Arial" panose="020B0604020202020204" pitchFamily="34" charset="0"/>
            </a:endParaRPr>
          </a:p>
        </p:txBody>
      </p:sp>
      <p:pic>
        <p:nvPicPr>
          <p:cNvPr id="1028" name="Picture 4" descr="https://coolscienceexperimentshq.com/wp-content/uploads/2015/10/Mixing-Oil-Water-Science-Experiment-Ste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1424" y="1291130"/>
            <a:ext cx="5812903" cy="3269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6211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4c Oil and Water Experiment</a:t>
            </a:r>
          </a:p>
        </p:txBody>
      </p:sp>
      <p:sp>
        <p:nvSpPr>
          <p:cNvPr id="3" name="Content Placeholder 2"/>
          <p:cNvSpPr>
            <a:spLocks noGrp="1"/>
          </p:cNvSpPr>
          <p:nvPr>
            <p:ph idx="1"/>
          </p:nvPr>
        </p:nvSpPr>
        <p:spPr>
          <a:xfrm>
            <a:off x="2281425" y="4650639"/>
            <a:ext cx="6413610" cy="1068935"/>
          </a:xfrm>
        </p:spPr>
        <p:txBody>
          <a:bodyPr>
            <a:normAutofit/>
          </a:bodyPr>
          <a:lstStyle/>
          <a:p>
            <a:r>
              <a:rPr lang="en-US" sz="2000" b="1" dirty="0"/>
              <a:t>Step 4 –</a:t>
            </a:r>
            <a:r>
              <a:rPr lang="en-US" sz="2000" dirty="0"/>
              <a:t> Securely tighten the lid on the jar and shake it for 15-20 seconds.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1424" y="1269743"/>
            <a:ext cx="5829099" cy="3278868"/>
          </a:xfrm>
          <a:prstGeom prst="rect">
            <a:avLst/>
          </a:prstGeom>
        </p:spPr>
      </p:pic>
    </p:spTree>
    <p:extLst>
      <p:ext uri="{BB962C8B-B14F-4D97-AF65-F5344CB8AC3E}">
        <p14:creationId xmlns:p14="http://schemas.microsoft.com/office/powerpoint/2010/main" val="22236212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4c Oil and Water Experiment</a:t>
            </a:r>
          </a:p>
        </p:txBody>
      </p:sp>
      <p:sp>
        <p:nvSpPr>
          <p:cNvPr id="3" name="Content Placeholder 2"/>
          <p:cNvSpPr>
            <a:spLocks noGrp="1"/>
          </p:cNvSpPr>
          <p:nvPr>
            <p:ph idx="1"/>
          </p:nvPr>
        </p:nvSpPr>
        <p:spPr>
          <a:xfrm>
            <a:off x="2128720" y="4650639"/>
            <a:ext cx="6566315" cy="1985165"/>
          </a:xfrm>
        </p:spPr>
        <p:txBody>
          <a:bodyPr>
            <a:normAutofit/>
          </a:bodyPr>
          <a:lstStyle/>
          <a:p>
            <a:r>
              <a:rPr lang="en-US" sz="2000" b="1" dirty="0"/>
              <a:t>Step 5 –</a:t>
            </a:r>
            <a:r>
              <a:rPr lang="en-US" sz="2000" dirty="0"/>
              <a:t> Set the jar down and watch the jar for a couple of minutes. Observe what happens to the oil and the water and write down your findings. Did the oil and water stay mixed together? Was your hypothesis correct? Do you think there is anything else that can be added to the jar to prevent the oil and water from separating?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1423" y="1291130"/>
            <a:ext cx="5802792" cy="3264070"/>
          </a:xfrm>
          <a:prstGeom prst="rect">
            <a:avLst/>
          </a:prstGeom>
        </p:spPr>
      </p:pic>
    </p:spTree>
    <p:extLst>
      <p:ext uri="{BB962C8B-B14F-4D97-AF65-F5344CB8AC3E}">
        <p14:creationId xmlns:p14="http://schemas.microsoft.com/office/powerpoint/2010/main" val="20693084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4c Oil and Water Experiment</a:t>
            </a:r>
          </a:p>
        </p:txBody>
      </p:sp>
      <p:sp>
        <p:nvSpPr>
          <p:cNvPr id="3" name="Content Placeholder 2"/>
          <p:cNvSpPr>
            <a:spLocks noGrp="1"/>
          </p:cNvSpPr>
          <p:nvPr>
            <p:ph idx="1"/>
          </p:nvPr>
        </p:nvSpPr>
        <p:spPr>
          <a:xfrm>
            <a:off x="2281425" y="4650639"/>
            <a:ext cx="6413610" cy="1068935"/>
          </a:xfrm>
        </p:spPr>
        <p:txBody>
          <a:bodyPr>
            <a:normAutofit/>
          </a:bodyPr>
          <a:lstStyle/>
          <a:p>
            <a:r>
              <a:rPr lang="en-US" sz="2000" b="1" dirty="0"/>
              <a:t>Step 6 –</a:t>
            </a:r>
            <a:r>
              <a:rPr lang="en-US" sz="2000" dirty="0"/>
              <a:t> Next, take the lid off the jar and squirt in 1-2 teaspoons of dish soap.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4130" y="1285875"/>
            <a:ext cx="5947870" cy="3345677"/>
          </a:xfrm>
          <a:prstGeom prst="rect">
            <a:avLst/>
          </a:prstGeom>
        </p:spPr>
      </p:pic>
    </p:spTree>
    <p:extLst>
      <p:ext uri="{BB962C8B-B14F-4D97-AF65-F5344CB8AC3E}">
        <p14:creationId xmlns:p14="http://schemas.microsoft.com/office/powerpoint/2010/main" val="2767797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4c Oil and Water Experiment</a:t>
            </a:r>
          </a:p>
        </p:txBody>
      </p:sp>
      <p:sp>
        <p:nvSpPr>
          <p:cNvPr id="3" name="Content Placeholder 2"/>
          <p:cNvSpPr>
            <a:spLocks noGrp="1"/>
          </p:cNvSpPr>
          <p:nvPr>
            <p:ph idx="1"/>
          </p:nvPr>
        </p:nvSpPr>
        <p:spPr>
          <a:xfrm>
            <a:off x="2281425" y="4650639"/>
            <a:ext cx="6413610" cy="1068935"/>
          </a:xfrm>
        </p:spPr>
        <p:txBody>
          <a:bodyPr>
            <a:normAutofit fontScale="92500"/>
          </a:bodyPr>
          <a:lstStyle/>
          <a:p>
            <a:r>
              <a:rPr lang="en-US" b="1" dirty="0"/>
              <a:t>Step 7 –</a:t>
            </a:r>
            <a:r>
              <a:rPr lang="en-US" dirty="0"/>
              <a:t> Tighten the lid back on the jar and shake again for another 15-20 seconds.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6834" y="1285875"/>
            <a:ext cx="5795165" cy="3259780"/>
          </a:xfrm>
          <a:prstGeom prst="rect">
            <a:avLst/>
          </a:prstGeom>
        </p:spPr>
      </p:pic>
    </p:spTree>
    <p:extLst>
      <p:ext uri="{BB962C8B-B14F-4D97-AF65-F5344CB8AC3E}">
        <p14:creationId xmlns:p14="http://schemas.microsoft.com/office/powerpoint/2010/main" val="37830758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4c Oil and Water Experiment</a:t>
            </a:r>
          </a:p>
        </p:txBody>
      </p:sp>
      <p:sp>
        <p:nvSpPr>
          <p:cNvPr id="3" name="Content Placeholder 2"/>
          <p:cNvSpPr>
            <a:spLocks noGrp="1"/>
          </p:cNvSpPr>
          <p:nvPr>
            <p:ph idx="1"/>
          </p:nvPr>
        </p:nvSpPr>
        <p:spPr>
          <a:xfrm>
            <a:off x="2281425" y="4650639"/>
            <a:ext cx="6413610" cy="1832461"/>
          </a:xfrm>
        </p:spPr>
        <p:txBody>
          <a:bodyPr>
            <a:normAutofit fontScale="70000" lnSpcReduction="20000"/>
          </a:bodyPr>
          <a:lstStyle/>
          <a:p>
            <a:r>
              <a:rPr lang="en-US" b="1" dirty="0"/>
              <a:t>Step 8 –</a:t>
            </a:r>
            <a:r>
              <a:rPr lang="en-US" dirty="0"/>
              <a:t> Set the jar down and watch the liquid for a minute or two. Observe what happens to the oil and the water now that the dish soap has been added to the mix. Write down your findings. Did the oil and water stay mixed together this time? Do you know why adding the dish soap preventing the oil and water from separating?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6834" y="1285875"/>
            <a:ext cx="5795165" cy="3259780"/>
          </a:xfrm>
          <a:prstGeom prst="rect">
            <a:avLst/>
          </a:prstGeom>
        </p:spPr>
      </p:pic>
    </p:spTree>
    <p:extLst>
      <p:ext uri="{BB962C8B-B14F-4D97-AF65-F5344CB8AC3E}">
        <p14:creationId xmlns:p14="http://schemas.microsoft.com/office/powerpoint/2010/main" val="24179399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4c Oil and Water Experiment</a:t>
            </a:r>
            <a:endParaRPr lang="en-US" dirty="0"/>
          </a:p>
        </p:txBody>
      </p:sp>
      <p:sp>
        <p:nvSpPr>
          <p:cNvPr id="3" name="Content Placeholder 2"/>
          <p:cNvSpPr>
            <a:spLocks noGrp="1"/>
          </p:cNvSpPr>
          <p:nvPr>
            <p:ph idx="1"/>
          </p:nvPr>
        </p:nvSpPr>
        <p:spPr>
          <a:xfrm>
            <a:off x="2281425" y="1443835"/>
            <a:ext cx="6413610" cy="5191970"/>
          </a:xfrm>
        </p:spPr>
        <p:txBody>
          <a:bodyPr>
            <a:normAutofit fontScale="77500" lnSpcReduction="20000"/>
          </a:bodyPr>
          <a:lstStyle/>
          <a:p>
            <a:r>
              <a:rPr lang="en-US" sz="3100" dirty="0" smtClean="0"/>
              <a:t>Oil </a:t>
            </a:r>
            <a:r>
              <a:rPr lang="en-US" sz="3100" dirty="0"/>
              <a:t>and water will not stay mixed together, no matter how hard you shake the jar. </a:t>
            </a:r>
            <a:endParaRPr lang="en-US" sz="3100" dirty="0" smtClean="0"/>
          </a:p>
          <a:p>
            <a:r>
              <a:rPr lang="en-US" sz="3100" dirty="0" smtClean="0"/>
              <a:t>Instead</a:t>
            </a:r>
            <a:r>
              <a:rPr lang="en-US" sz="3100" dirty="0"/>
              <a:t>, the oil slowly rises to the top of the water. </a:t>
            </a:r>
            <a:endParaRPr lang="en-US" sz="3100" dirty="0" smtClean="0"/>
          </a:p>
          <a:p>
            <a:r>
              <a:rPr lang="en-US" sz="3100" dirty="0" smtClean="0"/>
              <a:t>This </a:t>
            </a:r>
            <a:r>
              <a:rPr lang="en-US" sz="3100" dirty="0"/>
              <a:t>is because of the density of the two liquids. </a:t>
            </a:r>
            <a:endParaRPr lang="en-US" sz="3100" dirty="0" smtClean="0"/>
          </a:p>
          <a:p>
            <a:pPr lvl="1"/>
            <a:r>
              <a:rPr lang="en-US" sz="2600" b="1" dirty="0" smtClean="0"/>
              <a:t>Density</a:t>
            </a:r>
            <a:r>
              <a:rPr lang="en-US" sz="2600" dirty="0" smtClean="0"/>
              <a:t> </a:t>
            </a:r>
            <a:r>
              <a:rPr lang="en-US" sz="2600" dirty="0"/>
              <a:t>is a measure of the mass per unit volume of a substance. </a:t>
            </a:r>
            <a:endParaRPr lang="en-US" sz="2600" dirty="0" smtClean="0"/>
          </a:p>
          <a:p>
            <a:pPr lvl="1"/>
            <a:r>
              <a:rPr lang="en-US" sz="2600" dirty="0" smtClean="0"/>
              <a:t>Water </a:t>
            </a:r>
            <a:r>
              <a:rPr lang="en-US" sz="2600" dirty="0"/>
              <a:t>has a density of 1 g/mL (g/cm3). Objects will float in water if their density is less than 1 g/</a:t>
            </a:r>
            <a:r>
              <a:rPr lang="en-US" sz="2600" dirty="0" err="1"/>
              <a:t>mL.</a:t>
            </a:r>
            <a:r>
              <a:rPr lang="en-US" sz="2600" dirty="0"/>
              <a:t> </a:t>
            </a:r>
            <a:endParaRPr lang="en-US" sz="2600" dirty="0" smtClean="0"/>
          </a:p>
          <a:p>
            <a:pPr lvl="1"/>
            <a:r>
              <a:rPr lang="en-US" sz="2600" dirty="0" smtClean="0"/>
              <a:t>Objects </a:t>
            </a:r>
            <a:r>
              <a:rPr lang="en-US" sz="2600" dirty="0"/>
              <a:t>will sink in water if their density is greater than 1 g/</a:t>
            </a:r>
            <a:r>
              <a:rPr lang="en-US" sz="2600" dirty="0" err="1"/>
              <a:t>mL.</a:t>
            </a:r>
            <a:r>
              <a:rPr lang="en-US" sz="2600" dirty="0"/>
              <a:t> </a:t>
            </a:r>
            <a:endParaRPr lang="en-US" sz="2600" dirty="0" smtClean="0"/>
          </a:p>
          <a:p>
            <a:pPr lvl="1"/>
            <a:r>
              <a:rPr lang="en-US" sz="2600" dirty="0" smtClean="0"/>
              <a:t>The </a:t>
            </a:r>
            <a:r>
              <a:rPr lang="en-US" sz="2600" dirty="0"/>
              <a:t>oil is LESS dense than the water. </a:t>
            </a:r>
            <a:endParaRPr lang="en-US" sz="2600" dirty="0" smtClean="0"/>
          </a:p>
          <a:p>
            <a:pPr lvl="1"/>
            <a:r>
              <a:rPr lang="en-US" sz="2600" dirty="0" smtClean="0"/>
              <a:t>This </a:t>
            </a:r>
            <a:r>
              <a:rPr lang="en-US" sz="2600" dirty="0"/>
              <a:t>is because the molecules of oil are larger than the molecules of water, so oil particles take up more space per unit area. </a:t>
            </a:r>
            <a:endParaRPr lang="en-US" sz="2600" dirty="0" smtClean="0"/>
          </a:p>
          <a:p>
            <a:pPr lvl="1"/>
            <a:r>
              <a:rPr lang="en-US" sz="2600" dirty="0" smtClean="0"/>
              <a:t>As </a:t>
            </a:r>
            <a:r>
              <a:rPr lang="en-US" sz="2600" dirty="0"/>
              <a:t>a result, the oil will rise to the top of the water.</a:t>
            </a:r>
            <a:endParaRPr lang="en-US" sz="2600" dirty="0" smtClean="0"/>
          </a:p>
        </p:txBody>
      </p:sp>
    </p:spTree>
    <p:extLst>
      <p:ext uri="{BB962C8B-B14F-4D97-AF65-F5344CB8AC3E}">
        <p14:creationId xmlns:p14="http://schemas.microsoft.com/office/powerpoint/2010/main" val="3326951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Requirements</a:t>
            </a:r>
            <a:endParaRPr lang="en-US" dirty="0"/>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startAt="7"/>
            </a:pPr>
            <a:r>
              <a:rPr lang="en-US" dirty="0" smtClean="0"/>
              <a:t>Do </a:t>
            </a:r>
            <a:r>
              <a:rPr lang="en-US" dirty="0"/>
              <a:t>ONE of the following activities:</a:t>
            </a:r>
          </a:p>
          <a:p>
            <a:pPr marL="971550" lvl="1" indent="-514350">
              <a:buFont typeface="+mj-lt"/>
              <a:buAutoNum type="alphaLcPeriod"/>
            </a:pPr>
            <a:r>
              <a:rPr lang="en-US" dirty="0"/>
              <a:t>Visit a laboratory and talk to a chemist. Ask what that chemist does, and what training and education are needed to work as a chemist.</a:t>
            </a:r>
          </a:p>
          <a:p>
            <a:pPr marL="971550" lvl="1" indent="-514350">
              <a:buFont typeface="+mj-lt"/>
              <a:buAutoNum type="alphaLcPeriod"/>
            </a:pPr>
            <a:r>
              <a:rPr lang="en-US" dirty="0"/>
              <a:t>Using resources found at the library and in periodicals, books, and the Internet (with your parent's permission), learn about two different kinds of work done by chemists, chemical engineers, chemical technicians, or industrial chemists. For each of the four positions, find out the education and training requirements.</a:t>
            </a:r>
          </a:p>
          <a:p>
            <a:pPr marL="971550" lvl="1" indent="-514350">
              <a:buFont typeface="+mj-lt"/>
              <a:buAutoNum type="alphaLcPeriod"/>
            </a:pPr>
            <a:r>
              <a:rPr lang="en-US" dirty="0"/>
              <a:t>Visit an industrial plant that makes chemical products or uses chemical processes and describe the processes used. What, if any, by-products are produced and how they are handled.</a:t>
            </a:r>
          </a:p>
          <a:p>
            <a:pPr marL="971550" lvl="1" indent="-514350">
              <a:buFont typeface="+mj-lt"/>
              <a:buAutoNum type="alphaLcPeriod"/>
            </a:pPr>
            <a:r>
              <a:rPr lang="en-US" dirty="0"/>
              <a:t>Visit a county farm agency or similar governmental agency and learn how chemistry is used to meet the needs of agriculture ,in your county.</a:t>
            </a:r>
          </a:p>
          <a:p>
            <a:endParaRPr lang="en-US"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115" y="1129815"/>
            <a:ext cx="914400" cy="933450"/>
          </a:xfrm>
          <a:prstGeom prst="rect">
            <a:avLst/>
          </a:prstGeom>
        </p:spPr>
      </p:pic>
    </p:spTree>
    <p:extLst>
      <p:ext uri="{BB962C8B-B14F-4D97-AF65-F5344CB8AC3E}">
        <p14:creationId xmlns:p14="http://schemas.microsoft.com/office/powerpoint/2010/main" val="31831716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4c Oil and Water Experiment</a:t>
            </a:r>
            <a:endParaRPr lang="en-US" dirty="0"/>
          </a:p>
        </p:txBody>
      </p:sp>
      <p:sp>
        <p:nvSpPr>
          <p:cNvPr id="3" name="Content Placeholder 2"/>
          <p:cNvSpPr>
            <a:spLocks noGrp="1"/>
          </p:cNvSpPr>
          <p:nvPr>
            <p:ph idx="1"/>
          </p:nvPr>
        </p:nvSpPr>
        <p:spPr/>
        <p:txBody>
          <a:bodyPr>
            <a:normAutofit/>
          </a:bodyPr>
          <a:lstStyle/>
          <a:p>
            <a:r>
              <a:rPr lang="en-US" sz="2400" dirty="0" smtClean="0"/>
              <a:t>Adding </a:t>
            </a:r>
            <a:r>
              <a:rPr lang="en-US" sz="2400" dirty="0"/>
              <a:t>dish soap to the mixture changed the results of the experiment. </a:t>
            </a:r>
            <a:endParaRPr lang="en-US" sz="2400" dirty="0" smtClean="0"/>
          </a:p>
          <a:p>
            <a:r>
              <a:rPr lang="en-US" sz="2400" dirty="0" smtClean="0"/>
              <a:t>When </a:t>
            </a:r>
            <a:r>
              <a:rPr lang="en-US" sz="2400" dirty="0"/>
              <a:t>oil, water and dish soap are mixed together, the oil and water don’t separate like they did when they were the only two items in the jar. </a:t>
            </a:r>
            <a:endParaRPr lang="en-US" sz="2400" dirty="0" smtClean="0"/>
          </a:p>
          <a:p>
            <a:r>
              <a:rPr lang="en-US" sz="2400" dirty="0" smtClean="0"/>
              <a:t>This </a:t>
            </a:r>
            <a:r>
              <a:rPr lang="en-US" sz="2400" dirty="0"/>
              <a:t>is because of the chemistry of the oil, water and soap molecules.</a:t>
            </a:r>
            <a:endParaRPr lang="en-US" sz="2400" dirty="0" smtClean="0"/>
          </a:p>
        </p:txBody>
      </p:sp>
    </p:spTree>
    <p:extLst>
      <p:ext uri="{BB962C8B-B14F-4D97-AF65-F5344CB8AC3E}">
        <p14:creationId xmlns:p14="http://schemas.microsoft.com/office/powerpoint/2010/main" val="17409951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4c Oil and Water Experiment</a:t>
            </a:r>
            <a:endParaRPr lang="en-US" dirty="0"/>
          </a:p>
        </p:txBody>
      </p:sp>
      <p:sp>
        <p:nvSpPr>
          <p:cNvPr id="3" name="Content Placeholder 2"/>
          <p:cNvSpPr>
            <a:spLocks noGrp="1"/>
          </p:cNvSpPr>
          <p:nvPr>
            <p:ph idx="1"/>
          </p:nvPr>
        </p:nvSpPr>
        <p:spPr>
          <a:xfrm>
            <a:off x="2281425" y="1443835"/>
            <a:ext cx="6413610" cy="5191970"/>
          </a:xfrm>
        </p:spPr>
        <p:txBody>
          <a:bodyPr>
            <a:normAutofit fontScale="70000" lnSpcReduction="20000"/>
          </a:bodyPr>
          <a:lstStyle/>
          <a:p>
            <a:r>
              <a:rPr lang="en-US" dirty="0"/>
              <a:t>Oil (and other fats) are made of nonpolar molecules, meaning they cannot dissolve in water. </a:t>
            </a:r>
            <a:endParaRPr lang="en-US" dirty="0" smtClean="0"/>
          </a:p>
          <a:p>
            <a:r>
              <a:rPr lang="en-US" dirty="0" smtClean="0"/>
              <a:t>Water </a:t>
            </a:r>
            <a:r>
              <a:rPr lang="en-US" dirty="0"/>
              <a:t>is made of polar molecules that can dissolve other polar molecules. </a:t>
            </a:r>
            <a:endParaRPr lang="en-US" dirty="0" smtClean="0"/>
          </a:p>
          <a:p>
            <a:r>
              <a:rPr lang="en-US" dirty="0" smtClean="0"/>
              <a:t>Soap </a:t>
            </a:r>
            <a:r>
              <a:rPr lang="en-US" dirty="0"/>
              <a:t>is made of molecules that have a hydrophilic (“water-loving”) end and a hydrophobic (“water-fearing”) end. </a:t>
            </a:r>
            <a:endParaRPr lang="en-US" dirty="0" smtClean="0"/>
          </a:p>
          <a:p>
            <a:r>
              <a:rPr lang="en-US" dirty="0" smtClean="0"/>
              <a:t>Without </a:t>
            </a:r>
            <a:r>
              <a:rPr lang="en-US" dirty="0"/>
              <a:t>soap, water and oil cannot interact because they are unlike molecules. </a:t>
            </a:r>
            <a:endParaRPr lang="en-US" dirty="0" smtClean="0"/>
          </a:p>
          <a:p>
            <a:r>
              <a:rPr lang="en-US" dirty="0" smtClean="0"/>
              <a:t>When </a:t>
            </a:r>
            <a:r>
              <a:rPr lang="en-US" dirty="0"/>
              <a:t>you add soap to the mixture, the hydrophobic end of the soap molecule breaks up the nonpolar oil molecules, and the hydrophilic end of the soap molecule links up with the polar water molecules. </a:t>
            </a:r>
            <a:endParaRPr lang="en-US" dirty="0" smtClean="0"/>
          </a:p>
          <a:p>
            <a:r>
              <a:rPr lang="en-US" dirty="0" smtClean="0"/>
              <a:t>Now </a:t>
            </a:r>
            <a:r>
              <a:rPr lang="en-US" dirty="0"/>
              <a:t>that the soap is connecting the fat and water, the non-polar fat molecules can be carried by the polar water molecules. </a:t>
            </a:r>
            <a:endParaRPr lang="en-US" dirty="0" smtClean="0"/>
          </a:p>
          <a:p>
            <a:r>
              <a:rPr lang="en-US" dirty="0" smtClean="0"/>
              <a:t>Now </a:t>
            </a:r>
            <a:r>
              <a:rPr lang="en-US" dirty="0"/>
              <a:t>the oil and water can be mixed together and stay mixed together!</a:t>
            </a:r>
            <a:endParaRPr lang="en-US" dirty="0" smtClean="0"/>
          </a:p>
        </p:txBody>
      </p:sp>
    </p:spTree>
    <p:extLst>
      <p:ext uri="{BB962C8B-B14F-4D97-AF65-F5344CB8AC3E}">
        <p14:creationId xmlns:p14="http://schemas.microsoft.com/office/powerpoint/2010/main" val="33120243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4c Oil and Water Experiment</a:t>
            </a:r>
            <a:endParaRPr lang="en-US" dirty="0"/>
          </a:p>
        </p:txBody>
      </p:sp>
      <p:sp>
        <p:nvSpPr>
          <p:cNvPr id="3" name="Content Placeholder 2"/>
          <p:cNvSpPr>
            <a:spLocks noGrp="1"/>
          </p:cNvSpPr>
          <p:nvPr>
            <p:ph idx="1"/>
          </p:nvPr>
        </p:nvSpPr>
        <p:spPr/>
        <p:txBody>
          <a:bodyPr>
            <a:normAutofit/>
          </a:bodyPr>
          <a:lstStyle/>
          <a:p>
            <a:r>
              <a:rPr lang="en-US" sz="2400" dirty="0" smtClean="0"/>
              <a:t>Soap </a:t>
            </a:r>
            <a:r>
              <a:rPr lang="en-US" sz="2400" dirty="0"/>
              <a:t>Cleans Greasy Dishes</a:t>
            </a:r>
          </a:p>
          <a:p>
            <a:pPr lvl="1"/>
            <a:r>
              <a:rPr lang="en-US" sz="2000" dirty="0" smtClean="0"/>
              <a:t>Trying </a:t>
            </a:r>
            <a:r>
              <a:rPr lang="en-US" sz="2000" dirty="0"/>
              <a:t>to clean greasy and oily dishes with water alone is bound to fail, because the oil won't mix and will stay on the dishes, no matter how much water you use. </a:t>
            </a:r>
            <a:endParaRPr lang="en-US" sz="2000" dirty="0" smtClean="0"/>
          </a:p>
          <a:p>
            <a:pPr lvl="1"/>
            <a:r>
              <a:rPr lang="en-US" sz="2000" dirty="0" smtClean="0"/>
              <a:t>Hot </a:t>
            </a:r>
            <a:r>
              <a:rPr lang="en-US" sz="2000" dirty="0"/>
              <a:t>water helps, but only a little. </a:t>
            </a:r>
            <a:endParaRPr lang="en-US" sz="2000" dirty="0" smtClean="0"/>
          </a:p>
          <a:p>
            <a:pPr lvl="1"/>
            <a:r>
              <a:rPr lang="en-US" sz="2000" dirty="0" smtClean="0"/>
              <a:t>You </a:t>
            </a:r>
            <a:r>
              <a:rPr lang="en-US" sz="2000" dirty="0"/>
              <a:t>need soap to do the job </a:t>
            </a:r>
            <a:r>
              <a:rPr lang="en-US" sz="2000" dirty="0" smtClean="0"/>
              <a:t>correctly, </a:t>
            </a:r>
            <a:r>
              <a:rPr lang="en-US" sz="2000" dirty="0"/>
              <a:t>because soap breaks the oil molecules apart and allows the water molecules to surround them, so they will wash away.</a:t>
            </a:r>
          </a:p>
          <a:p>
            <a:endParaRPr lang="en-US" dirty="0" smtClean="0"/>
          </a:p>
        </p:txBody>
      </p:sp>
    </p:spTree>
    <p:extLst>
      <p:ext uri="{BB962C8B-B14F-4D97-AF65-F5344CB8AC3E}">
        <p14:creationId xmlns:p14="http://schemas.microsoft.com/office/powerpoint/2010/main" val="15522683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Requirement 5</a:t>
            </a:r>
            <a:endParaRPr lang="en-US" dirty="0"/>
          </a:p>
        </p:txBody>
      </p:sp>
      <p:sp>
        <p:nvSpPr>
          <p:cNvPr id="5" name="Content Placeholder 4"/>
          <p:cNvSpPr>
            <a:spLocks noGrp="1"/>
          </p:cNvSpPr>
          <p:nvPr>
            <p:ph idx="1"/>
          </p:nvPr>
        </p:nvSpPr>
        <p:spPr>
          <a:xfrm>
            <a:off x="2281425" y="1443835"/>
            <a:ext cx="6413610" cy="4886560"/>
          </a:xfrm>
        </p:spPr>
        <p:txBody>
          <a:bodyPr>
            <a:normAutofit fontScale="70000" lnSpcReduction="20000"/>
          </a:bodyPr>
          <a:lstStyle/>
          <a:p>
            <a:pPr marL="514350" indent="-514350">
              <a:buFont typeface="+mj-lt"/>
              <a:buAutoNum type="arabicPeriod" startAt="5"/>
            </a:pPr>
            <a:r>
              <a:rPr lang="en-US" dirty="0"/>
              <a:t>Discuss with your counselor the 5 classical areas of chemistry (organic, inorganic, physical, analytical and biological), and two others from the following list. Explain what they are, and how they impact your daily life.</a:t>
            </a:r>
          </a:p>
          <a:p>
            <a:pPr marL="914400" lvl="1" indent="-514350">
              <a:buFont typeface="+mj-lt"/>
              <a:buAutoNum type="alphaLcPeriod"/>
            </a:pPr>
            <a:r>
              <a:rPr lang="en-US" dirty="0"/>
              <a:t>Agricultural chemistry </a:t>
            </a:r>
          </a:p>
          <a:p>
            <a:pPr marL="914400" lvl="1" indent="-514350">
              <a:buFont typeface="+mj-lt"/>
              <a:buAutoNum type="alphaLcPeriod"/>
            </a:pPr>
            <a:r>
              <a:rPr lang="en-US" dirty="0"/>
              <a:t>Atmospheric chemistry </a:t>
            </a:r>
          </a:p>
          <a:p>
            <a:pPr marL="914400" lvl="1" indent="-514350">
              <a:buFont typeface="+mj-lt"/>
              <a:buAutoNum type="alphaLcPeriod"/>
            </a:pPr>
            <a:r>
              <a:rPr lang="en-US" dirty="0"/>
              <a:t>Computational chemistry</a:t>
            </a:r>
          </a:p>
          <a:p>
            <a:pPr marL="914400" lvl="1" indent="-514350">
              <a:buFont typeface="+mj-lt"/>
              <a:buAutoNum type="alphaLcPeriod"/>
            </a:pPr>
            <a:r>
              <a:rPr lang="en-US" dirty="0"/>
              <a:t>Electrochemistry</a:t>
            </a:r>
          </a:p>
          <a:p>
            <a:pPr marL="914400" lvl="1" indent="-514350">
              <a:buFont typeface="+mj-lt"/>
              <a:buAutoNum type="alphaLcPeriod"/>
            </a:pPr>
            <a:r>
              <a:rPr lang="en-US" dirty="0"/>
              <a:t>Environmental chemistry and green chemistry </a:t>
            </a:r>
          </a:p>
          <a:p>
            <a:pPr marL="914400" lvl="1" indent="-514350">
              <a:buFont typeface="+mj-lt"/>
              <a:buAutoNum type="alphaLcPeriod"/>
            </a:pPr>
            <a:r>
              <a:rPr lang="en-US" dirty="0"/>
              <a:t>Flavor chemistry, fragrance chemistry, and food chemistry </a:t>
            </a:r>
          </a:p>
          <a:p>
            <a:pPr marL="914400" lvl="1" indent="-514350">
              <a:buFont typeface="+mj-lt"/>
              <a:buAutoNum type="alphaLcPeriod"/>
            </a:pPr>
            <a:r>
              <a:rPr lang="en-US" dirty="0"/>
              <a:t>Medicinal and natural products chemistry </a:t>
            </a:r>
          </a:p>
          <a:p>
            <a:pPr marL="914400" lvl="1" indent="-514350">
              <a:buFont typeface="+mj-lt"/>
              <a:buAutoNum type="alphaLcPeriod"/>
            </a:pPr>
            <a:r>
              <a:rPr lang="en-US" dirty="0"/>
              <a:t>Photochemistry </a:t>
            </a:r>
          </a:p>
          <a:p>
            <a:pPr marL="914400" lvl="1" indent="-514350">
              <a:buFont typeface="+mj-lt"/>
              <a:buAutoNum type="alphaLcPeriod"/>
            </a:pPr>
            <a:r>
              <a:rPr lang="en-US" dirty="0"/>
              <a:t>Polymer chemistry</a:t>
            </a:r>
          </a:p>
          <a:p>
            <a:pPr marL="914400" lvl="1" indent="-514350">
              <a:buFont typeface="+mj-lt"/>
              <a:buAutoNum type="alphaLcPeriod"/>
            </a:pPr>
            <a:r>
              <a:rPr lang="en-US" dirty="0"/>
              <a:t>Or another area of chemistry of your choosing </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0935" y="442642"/>
            <a:ext cx="914400" cy="933450"/>
          </a:xfrm>
          <a:prstGeom prst="rect">
            <a:avLst/>
          </a:prstGeom>
        </p:spPr>
      </p:pic>
    </p:spTree>
    <p:extLst>
      <p:ext uri="{BB962C8B-B14F-4D97-AF65-F5344CB8AC3E}">
        <p14:creationId xmlns:p14="http://schemas.microsoft.com/office/powerpoint/2010/main" val="5678031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Analytical Chemistry</a:t>
            </a:r>
            <a:endParaRPr lang="en-US" dirty="0"/>
          </a:p>
        </p:txBody>
      </p:sp>
      <p:sp>
        <p:nvSpPr>
          <p:cNvPr id="3" name="Content Placeholder 2"/>
          <p:cNvSpPr>
            <a:spLocks noGrp="1"/>
          </p:cNvSpPr>
          <p:nvPr>
            <p:ph idx="1"/>
          </p:nvPr>
        </p:nvSpPr>
        <p:spPr>
          <a:xfrm>
            <a:off x="4113884" y="1443834"/>
            <a:ext cx="4733855" cy="5191971"/>
          </a:xfrm>
        </p:spPr>
        <p:txBody>
          <a:bodyPr>
            <a:normAutofit/>
          </a:bodyPr>
          <a:lstStyle/>
          <a:p>
            <a:r>
              <a:rPr lang="en-US" sz="2400" dirty="0"/>
              <a:t>A branch of chemistry that deals with the identification of compounds and mixtures (qualitative analysis) </a:t>
            </a:r>
            <a:r>
              <a:rPr lang="en-US" sz="2400" dirty="0" smtClean="0"/>
              <a:t>and/or </a:t>
            </a:r>
            <a:r>
              <a:rPr lang="en-US" sz="2400" dirty="0"/>
              <a:t>the determination of how much there is of each one </a:t>
            </a:r>
            <a:r>
              <a:rPr lang="en-US" sz="2400" dirty="0" smtClean="0"/>
              <a:t>of </a:t>
            </a:r>
            <a:r>
              <a:rPr lang="en-US" sz="2400" dirty="0"/>
              <a:t>the constituents (quantitative </a:t>
            </a:r>
            <a:r>
              <a:rPr lang="en-US" sz="2400" dirty="0" smtClean="0"/>
              <a:t>analysis)</a:t>
            </a:r>
          </a:p>
          <a:p>
            <a:r>
              <a:rPr lang="en-US" sz="2400" dirty="0"/>
              <a:t>The principles of </a:t>
            </a:r>
            <a:r>
              <a:rPr lang="en-US" sz="2400" dirty="0" smtClean="0"/>
              <a:t>analytical chemistry </a:t>
            </a:r>
            <a:r>
              <a:rPr lang="en-US" sz="2400" dirty="0"/>
              <a:t>are used to check the quality of foods, drugs, and other chemicals used in daily life.</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36" y="1596540"/>
            <a:ext cx="3961180" cy="2970885"/>
          </a:xfrm>
          <a:prstGeom prst="rect">
            <a:avLst/>
          </a:prstGeom>
        </p:spPr>
      </p:pic>
    </p:spTree>
    <p:extLst>
      <p:ext uri="{BB962C8B-B14F-4D97-AF65-F5344CB8AC3E}">
        <p14:creationId xmlns:p14="http://schemas.microsoft.com/office/powerpoint/2010/main" val="37476890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3640" y="833015"/>
            <a:ext cx="3350360" cy="763525"/>
          </a:xfrm>
        </p:spPr>
        <p:txBody>
          <a:bodyPr/>
          <a:lstStyle/>
          <a:p>
            <a:r>
              <a:rPr lang="en-US" dirty="0" smtClean="0"/>
              <a:t>5 Biochemistry</a:t>
            </a:r>
            <a:endParaRPr lang="en-US" dirty="0"/>
          </a:p>
        </p:txBody>
      </p:sp>
      <p:sp>
        <p:nvSpPr>
          <p:cNvPr id="3" name="Content Placeholder 2"/>
          <p:cNvSpPr>
            <a:spLocks noGrp="1"/>
          </p:cNvSpPr>
          <p:nvPr>
            <p:ph idx="1"/>
          </p:nvPr>
        </p:nvSpPr>
        <p:spPr>
          <a:xfrm>
            <a:off x="1823310" y="2818180"/>
            <a:ext cx="7177135" cy="3970330"/>
          </a:xfrm>
        </p:spPr>
        <p:txBody>
          <a:bodyPr>
            <a:normAutofit fontScale="47500" lnSpcReduction="20000"/>
          </a:bodyPr>
          <a:lstStyle/>
          <a:p>
            <a:r>
              <a:rPr lang="en-US" sz="4200" b="1" dirty="0" smtClean="0"/>
              <a:t>Biochemistry </a:t>
            </a:r>
            <a:r>
              <a:rPr lang="en-US" sz="4200" dirty="0" smtClean="0"/>
              <a:t>is the </a:t>
            </a:r>
            <a:r>
              <a:rPr lang="en-US" sz="4200" dirty="0"/>
              <a:t>study of the chemical substances and processes that occur in plants, animals, and microorganisms and of the changes they undergo during development and life</a:t>
            </a:r>
            <a:r>
              <a:rPr lang="en-US" sz="4200" dirty="0" smtClean="0"/>
              <a:t>.</a:t>
            </a:r>
          </a:p>
          <a:p>
            <a:r>
              <a:rPr lang="en-US" sz="4200" dirty="0"/>
              <a:t>Biochemistry has </a:t>
            </a:r>
            <a:r>
              <a:rPr lang="en-US" sz="4200" dirty="0" smtClean="0"/>
              <a:t>applications in:</a:t>
            </a:r>
            <a:endParaRPr lang="en-US" sz="4200" dirty="0"/>
          </a:p>
          <a:p>
            <a:pPr lvl="1"/>
            <a:r>
              <a:rPr lang="en-US" sz="3400" b="1" dirty="0"/>
              <a:t>Food </a:t>
            </a:r>
            <a:r>
              <a:rPr lang="en-US" sz="3400" b="1" dirty="0" smtClean="0"/>
              <a:t>Science - </a:t>
            </a:r>
            <a:r>
              <a:rPr lang="en-US" sz="3400" dirty="0" smtClean="0"/>
              <a:t>Biochemists </a:t>
            </a:r>
            <a:r>
              <a:rPr lang="en-US" sz="3400" dirty="0"/>
              <a:t>determine the chemical composition of foods, research ways to develop abundant and inexpensive sources of nutritious foods, develop methods to extract nutrients from waste products, and/or invent ways to prolong the shelf life of food products. </a:t>
            </a:r>
          </a:p>
          <a:p>
            <a:pPr lvl="1"/>
            <a:r>
              <a:rPr lang="en-US" sz="3400" b="1" dirty="0" smtClean="0"/>
              <a:t>Agriculture - </a:t>
            </a:r>
            <a:r>
              <a:rPr lang="en-US" sz="3400" dirty="0" smtClean="0"/>
              <a:t>Biochemists </a:t>
            </a:r>
            <a:r>
              <a:rPr lang="en-US" sz="3400" dirty="0"/>
              <a:t>study the interaction of herbicides/insecticides with plants and pests. They examine the structure–activity relationships of compounds, determine their ability to inhibit growth, and evaluate the toxicological effects on surrounding life.</a:t>
            </a:r>
          </a:p>
          <a:p>
            <a:pPr lvl="1"/>
            <a:r>
              <a:rPr lang="en-US" sz="3400" b="1" dirty="0"/>
              <a:t>Pharmacology, Physiology, Microbiology, Toxicology, and Clinical Chemistry </a:t>
            </a:r>
            <a:r>
              <a:rPr lang="en-US" sz="3400" b="1" dirty="0" smtClean="0"/>
              <a:t>- </a:t>
            </a:r>
            <a:r>
              <a:rPr lang="en-US" sz="3400" dirty="0" smtClean="0"/>
              <a:t>Biochemists </a:t>
            </a:r>
            <a:r>
              <a:rPr lang="en-US" sz="3400" dirty="0"/>
              <a:t>investigate the mechanisms of drug actions; engage in viral research; conduct research pertaining to organ function; or use chemical concepts, procedures, and techniques to study the diagnosis and therapy of disease and the assessment of health.</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8" y="-70908"/>
            <a:ext cx="5619750" cy="2762250"/>
          </a:xfrm>
          <a:prstGeom prst="rect">
            <a:avLst/>
          </a:prstGeom>
        </p:spPr>
      </p:pic>
    </p:spTree>
    <p:extLst>
      <p:ext uri="{BB962C8B-B14F-4D97-AF65-F5344CB8AC3E}">
        <p14:creationId xmlns:p14="http://schemas.microsoft.com/office/powerpoint/2010/main" val="6145272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Inorganic Chemistry</a:t>
            </a:r>
            <a:endParaRPr lang="en-US" dirty="0"/>
          </a:p>
        </p:txBody>
      </p:sp>
      <p:sp>
        <p:nvSpPr>
          <p:cNvPr id="3" name="Content Placeholder 2"/>
          <p:cNvSpPr>
            <a:spLocks noGrp="1"/>
          </p:cNvSpPr>
          <p:nvPr>
            <p:ph idx="1"/>
          </p:nvPr>
        </p:nvSpPr>
        <p:spPr>
          <a:xfrm>
            <a:off x="4877409" y="1443835"/>
            <a:ext cx="3817625" cy="4886560"/>
          </a:xfrm>
        </p:spPr>
        <p:txBody>
          <a:bodyPr>
            <a:normAutofit fontScale="77500" lnSpcReduction="20000"/>
          </a:bodyPr>
          <a:lstStyle/>
          <a:p>
            <a:r>
              <a:rPr lang="en-US" dirty="0" smtClean="0"/>
              <a:t>Inorganic chemistry is the study of all elements and their compounds except carbon compounds.</a:t>
            </a:r>
          </a:p>
          <a:p>
            <a:r>
              <a:rPr lang="en-US" dirty="0"/>
              <a:t>Inorganic chemistry is fundamental to many practical technologies including </a:t>
            </a:r>
            <a:r>
              <a:rPr lang="en-US" dirty="0" smtClean="0"/>
              <a:t>catalysts, coatings, pigments and dyes, fuels, drugs, superconductors, </a:t>
            </a:r>
            <a:r>
              <a:rPr lang="en-US" dirty="0"/>
              <a:t>energy conversion and storage, and electronics. </a:t>
            </a:r>
            <a:endParaRPr lang="en-US" dirty="0" smtClean="0"/>
          </a:p>
          <a:p>
            <a:r>
              <a:rPr lang="en-US" dirty="0" smtClean="0"/>
              <a:t>Inorganic </a:t>
            </a:r>
            <a:r>
              <a:rPr lang="en-US" dirty="0"/>
              <a:t>compounds are also found in biological systems where they are essential to life processes</a:t>
            </a:r>
            <a:r>
              <a:rPr lang="en-US" dirty="0" smtClean="0"/>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55" y="1492859"/>
            <a:ext cx="4572000" cy="3236976"/>
          </a:xfrm>
          <a:prstGeom prst="rect">
            <a:avLst/>
          </a:prstGeom>
        </p:spPr>
      </p:pic>
    </p:spTree>
    <p:extLst>
      <p:ext uri="{BB962C8B-B14F-4D97-AF65-F5344CB8AC3E}">
        <p14:creationId xmlns:p14="http://schemas.microsoft.com/office/powerpoint/2010/main" val="25797312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Organic Chemistry</a:t>
            </a:r>
            <a:endParaRPr lang="en-US" dirty="0"/>
          </a:p>
        </p:txBody>
      </p:sp>
      <p:sp>
        <p:nvSpPr>
          <p:cNvPr id="3" name="Content Placeholder 2"/>
          <p:cNvSpPr>
            <a:spLocks noGrp="1"/>
          </p:cNvSpPr>
          <p:nvPr>
            <p:ph idx="1"/>
          </p:nvPr>
        </p:nvSpPr>
        <p:spPr>
          <a:xfrm>
            <a:off x="4419295" y="1443834"/>
            <a:ext cx="4275740" cy="5039265"/>
          </a:xfrm>
        </p:spPr>
        <p:txBody>
          <a:bodyPr>
            <a:normAutofit fontScale="92500" lnSpcReduction="10000"/>
          </a:bodyPr>
          <a:lstStyle/>
          <a:p>
            <a:r>
              <a:rPr lang="en-US" i="1" dirty="0"/>
              <a:t>Organic chemistry</a:t>
            </a:r>
            <a:r>
              <a:rPr lang="en-US" dirty="0"/>
              <a:t> is the study of the structure, properties, composition, reactions, and preparation of carbon-containing compounds</a:t>
            </a:r>
            <a:r>
              <a:rPr lang="en-US" dirty="0" smtClean="0"/>
              <a:t>. </a:t>
            </a:r>
          </a:p>
          <a:p>
            <a:r>
              <a:rPr lang="en-US" dirty="0" smtClean="0"/>
              <a:t>Organic chemistry is often called the chemistry of life.</a:t>
            </a:r>
          </a:p>
          <a:p>
            <a:r>
              <a:rPr lang="en-US" dirty="0" smtClean="0"/>
              <a:t>Everyday uses of organic chemistry include </a:t>
            </a:r>
            <a:r>
              <a:rPr lang="en-US" dirty="0"/>
              <a:t>gasoline, plastics, detergents, dyes, food additives, natural gas, and medicines.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55" y="1596540"/>
            <a:ext cx="4123035" cy="3092276"/>
          </a:xfrm>
          <a:prstGeom prst="rect">
            <a:avLst/>
          </a:prstGeom>
        </p:spPr>
      </p:pic>
    </p:spTree>
    <p:extLst>
      <p:ext uri="{BB962C8B-B14F-4D97-AF65-F5344CB8AC3E}">
        <p14:creationId xmlns:p14="http://schemas.microsoft.com/office/powerpoint/2010/main" val="4031501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Physical Chemistry</a:t>
            </a:r>
            <a:endParaRPr lang="en-US" dirty="0"/>
          </a:p>
        </p:txBody>
      </p:sp>
      <p:sp>
        <p:nvSpPr>
          <p:cNvPr id="3" name="Content Placeholder 2"/>
          <p:cNvSpPr>
            <a:spLocks noGrp="1"/>
          </p:cNvSpPr>
          <p:nvPr>
            <p:ph idx="1"/>
          </p:nvPr>
        </p:nvSpPr>
        <p:spPr>
          <a:xfrm>
            <a:off x="4266589" y="1443835"/>
            <a:ext cx="4733856" cy="5191970"/>
          </a:xfrm>
        </p:spPr>
        <p:txBody>
          <a:bodyPr>
            <a:normAutofit fontScale="70000" lnSpcReduction="20000"/>
          </a:bodyPr>
          <a:lstStyle/>
          <a:p>
            <a:r>
              <a:rPr lang="en-US" dirty="0"/>
              <a:t>Physical chemistry deals with the principles of physics involved in chemical interactions and examines:</a:t>
            </a:r>
          </a:p>
          <a:p>
            <a:pPr lvl="1"/>
            <a:r>
              <a:rPr lang="en-US" sz="2400" dirty="0"/>
              <a:t>How matter behaves on a molecular and atomic level</a:t>
            </a:r>
          </a:p>
          <a:p>
            <a:pPr lvl="1"/>
            <a:r>
              <a:rPr lang="en-US" sz="2400" dirty="0"/>
              <a:t>How chemical reactions occur</a:t>
            </a:r>
          </a:p>
          <a:p>
            <a:r>
              <a:rPr lang="en-US" dirty="0" smtClean="0"/>
              <a:t>Physical </a:t>
            </a:r>
            <a:r>
              <a:rPr lang="en-US" dirty="0"/>
              <a:t>chemistry has played a </a:t>
            </a:r>
            <a:r>
              <a:rPr lang="en-US" dirty="0" smtClean="0"/>
              <a:t>key </a:t>
            </a:r>
            <a:r>
              <a:rPr lang="en-US" dirty="0"/>
              <a:t>role in the development of the liquid crystals and picture tubes used for the display of information in </a:t>
            </a:r>
            <a:r>
              <a:rPr lang="en-US" dirty="0" smtClean="0"/>
              <a:t>watches </a:t>
            </a:r>
            <a:r>
              <a:rPr lang="en-US" dirty="0"/>
              <a:t>and televisions</a:t>
            </a:r>
            <a:r>
              <a:rPr lang="en-US" dirty="0" smtClean="0"/>
              <a:t>.</a:t>
            </a:r>
          </a:p>
          <a:p>
            <a:r>
              <a:rPr lang="en-US" dirty="0" smtClean="0"/>
              <a:t>The </a:t>
            </a:r>
            <a:r>
              <a:rPr lang="en-US" dirty="0"/>
              <a:t>application of </a:t>
            </a:r>
            <a:r>
              <a:rPr lang="en-US" dirty="0" smtClean="0"/>
              <a:t>physical chemistry </a:t>
            </a:r>
            <a:r>
              <a:rPr lang="en-US" dirty="0"/>
              <a:t>principles has led to faster and more efficient computers</a:t>
            </a:r>
            <a:r>
              <a:rPr lang="en-US" dirty="0" smtClean="0"/>
              <a:t>.</a:t>
            </a:r>
          </a:p>
          <a:p>
            <a:r>
              <a:rPr lang="en-US" dirty="0"/>
              <a:t>In an age of </a:t>
            </a:r>
            <a:r>
              <a:rPr lang="en-US" dirty="0" smtClean="0"/>
              <a:t>worldwide </a:t>
            </a:r>
            <a:r>
              <a:rPr lang="en-US" dirty="0"/>
              <a:t>energy shortages, </a:t>
            </a:r>
            <a:r>
              <a:rPr lang="en-US" dirty="0" smtClean="0"/>
              <a:t>physical chemists are developing </a:t>
            </a:r>
            <a:r>
              <a:rPr lang="en-US" dirty="0"/>
              <a:t>electrolysis cells that use sunlight rather than electricity to generate hydrogen fuel.  </a:t>
            </a:r>
          </a:p>
        </p:txBody>
      </p:sp>
      <p:pic>
        <p:nvPicPr>
          <p:cNvPr id="6" name="Picture 5"/>
          <p:cNvPicPr>
            <a:picLocks noChangeAspect="1"/>
          </p:cNvPicPr>
          <p:nvPr/>
        </p:nvPicPr>
        <p:blipFill>
          <a:blip r:embed="rId2"/>
          <a:stretch>
            <a:fillRect/>
          </a:stretch>
        </p:blipFill>
        <p:spPr>
          <a:xfrm>
            <a:off x="143555" y="1443835"/>
            <a:ext cx="4021400" cy="2680933"/>
          </a:xfrm>
          <a:prstGeom prst="rect">
            <a:avLst/>
          </a:prstGeom>
        </p:spPr>
      </p:pic>
    </p:spTree>
    <p:extLst>
      <p:ext uri="{BB962C8B-B14F-4D97-AF65-F5344CB8AC3E}">
        <p14:creationId xmlns:p14="http://schemas.microsoft.com/office/powerpoint/2010/main" val="1476336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5h. Photochemistry</a:t>
            </a:r>
            <a:endParaRPr lang="en-US" dirty="0"/>
          </a:p>
        </p:txBody>
      </p:sp>
      <p:sp>
        <p:nvSpPr>
          <p:cNvPr id="3" name="Content Placeholder 2"/>
          <p:cNvSpPr>
            <a:spLocks noGrp="1"/>
          </p:cNvSpPr>
          <p:nvPr>
            <p:ph idx="1"/>
          </p:nvPr>
        </p:nvSpPr>
        <p:spPr>
          <a:xfrm>
            <a:off x="3655769" y="1443835"/>
            <a:ext cx="5039265" cy="4886560"/>
          </a:xfrm>
        </p:spPr>
        <p:txBody>
          <a:bodyPr>
            <a:normAutofit fontScale="92500" lnSpcReduction="10000"/>
          </a:bodyPr>
          <a:lstStyle/>
          <a:p>
            <a:r>
              <a:rPr lang="en-US" b="1" dirty="0" smtClean="0"/>
              <a:t>Photochemistry </a:t>
            </a:r>
            <a:r>
              <a:rPr lang="en-US" dirty="0"/>
              <a:t>is the branch of chemistry concerned with the chemical effects of light. </a:t>
            </a:r>
          </a:p>
          <a:p>
            <a:r>
              <a:rPr lang="en-US" dirty="0"/>
              <a:t>•Example: Photosynthesis</a:t>
            </a:r>
          </a:p>
          <a:p>
            <a:r>
              <a:rPr lang="en-US" dirty="0"/>
              <a:t>–the process by which green plants and some other organisms use sunlight to synthesize foods (which we eat) from carbon dioxide and water. </a:t>
            </a:r>
          </a:p>
          <a:p>
            <a:r>
              <a:rPr lang="en-US" dirty="0"/>
              <a:t>–Photosynthesis generates oxygen as a byproduct (which we breathe).</a:t>
            </a:r>
          </a:p>
          <a:p>
            <a:endParaRPr lang="en-US" dirty="0"/>
          </a:p>
        </p:txBody>
      </p:sp>
      <p:pic>
        <p:nvPicPr>
          <p:cNvPr id="4" name="Picture 3"/>
          <p:cNvPicPr>
            <a:picLocks noChangeAspect="1"/>
          </p:cNvPicPr>
          <p:nvPr/>
        </p:nvPicPr>
        <p:blipFill>
          <a:blip r:embed="rId2"/>
          <a:stretch>
            <a:fillRect/>
          </a:stretch>
        </p:blipFill>
        <p:spPr>
          <a:xfrm>
            <a:off x="143554" y="1497784"/>
            <a:ext cx="3471359" cy="3458266"/>
          </a:xfrm>
          <a:prstGeom prst="rect">
            <a:avLst/>
          </a:prstGeom>
        </p:spPr>
      </p:pic>
    </p:spTree>
    <p:extLst>
      <p:ext uri="{BB962C8B-B14F-4D97-AF65-F5344CB8AC3E}">
        <p14:creationId xmlns:p14="http://schemas.microsoft.com/office/powerpoint/2010/main" val="1873811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Requirement 1</a:t>
            </a:r>
            <a:endParaRPr lang="en-US" dirty="0"/>
          </a:p>
        </p:txBody>
      </p:sp>
      <p:sp>
        <p:nvSpPr>
          <p:cNvPr id="5" name="Content Placeholder 4"/>
          <p:cNvSpPr>
            <a:spLocks noGrp="1"/>
          </p:cNvSpPr>
          <p:nvPr>
            <p:ph idx="1"/>
          </p:nvPr>
        </p:nvSpPr>
        <p:spPr>
          <a:xfrm>
            <a:off x="2281425" y="1443835"/>
            <a:ext cx="6413610" cy="4275740"/>
          </a:xfrm>
        </p:spPr>
        <p:txBody>
          <a:bodyPr>
            <a:normAutofit/>
          </a:bodyPr>
          <a:lstStyle/>
          <a:p>
            <a:pPr marL="0" indent="0">
              <a:buNone/>
            </a:pPr>
            <a:r>
              <a:rPr lang="en-US" dirty="0"/>
              <a:t>Do EACH of the following activities:</a:t>
            </a:r>
          </a:p>
          <a:p>
            <a:pPr marL="971550" lvl="1" indent="-514350">
              <a:buFont typeface="+mj-lt"/>
              <a:buAutoNum type="alphaLcPeriod"/>
            </a:pPr>
            <a:r>
              <a:rPr lang="en-US" dirty="0"/>
              <a:t>Describe three examples of safety equipment used in a chemistry laboratory and the reason each one is used</a:t>
            </a:r>
            <a:r>
              <a:rPr lang="en-US" dirty="0" smtClean="0"/>
              <a:t>.</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0935" y="442642"/>
            <a:ext cx="914400" cy="933450"/>
          </a:xfrm>
          <a:prstGeom prst="rect">
            <a:avLst/>
          </a:prstGeom>
        </p:spPr>
      </p:pic>
    </p:spTree>
    <p:extLst>
      <p:ext uri="{BB962C8B-B14F-4D97-AF65-F5344CB8AC3E}">
        <p14:creationId xmlns:p14="http://schemas.microsoft.com/office/powerpoint/2010/main" val="11016338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5" y="0"/>
            <a:ext cx="6413610" cy="763525"/>
          </a:xfrm>
        </p:spPr>
        <p:txBody>
          <a:bodyPr/>
          <a:lstStyle/>
          <a:p>
            <a:r>
              <a:rPr lang="en-US" dirty="0"/>
              <a:t>5i. Polymer Chemistry</a:t>
            </a:r>
            <a:endParaRPr lang="en-US" dirty="0"/>
          </a:p>
        </p:txBody>
      </p:sp>
      <p:sp>
        <p:nvSpPr>
          <p:cNvPr id="3" name="Content Placeholder 2"/>
          <p:cNvSpPr>
            <a:spLocks noGrp="1"/>
          </p:cNvSpPr>
          <p:nvPr>
            <p:ph idx="1"/>
          </p:nvPr>
        </p:nvSpPr>
        <p:spPr>
          <a:xfrm>
            <a:off x="2281425" y="817472"/>
            <a:ext cx="6413610" cy="2458823"/>
          </a:xfrm>
        </p:spPr>
        <p:txBody>
          <a:bodyPr>
            <a:normAutofit fontScale="85000" lnSpcReduction="20000"/>
          </a:bodyPr>
          <a:lstStyle/>
          <a:p>
            <a:r>
              <a:rPr lang="en-US" b="1" dirty="0" smtClean="0"/>
              <a:t>Polymer chemistry </a:t>
            </a:r>
            <a:r>
              <a:rPr lang="en-US" dirty="0" smtClean="0"/>
              <a:t>is </a:t>
            </a:r>
            <a:r>
              <a:rPr lang="en-US" dirty="0"/>
              <a:t>a branch of chemistry that focuses on any of a class of natural or synthetic substances composed of very large molecules that are multiples of simpler chemical units.</a:t>
            </a:r>
          </a:p>
          <a:p>
            <a:r>
              <a:rPr lang="en-US" dirty="0"/>
              <a:t>•Vulcanized rubber is a synthetic (man-made) polymer found in automobile and bike tires. </a:t>
            </a:r>
          </a:p>
          <a:p>
            <a:endParaRPr lang="en-US" dirty="0"/>
          </a:p>
        </p:txBody>
      </p:sp>
      <p:pic>
        <p:nvPicPr>
          <p:cNvPr id="4" name="Picture 3"/>
          <p:cNvPicPr>
            <a:picLocks noChangeAspect="1"/>
          </p:cNvPicPr>
          <p:nvPr/>
        </p:nvPicPr>
        <p:blipFill>
          <a:blip r:embed="rId2"/>
          <a:stretch>
            <a:fillRect/>
          </a:stretch>
        </p:blipFill>
        <p:spPr>
          <a:xfrm>
            <a:off x="2892245" y="3123590"/>
            <a:ext cx="5274202" cy="3512215"/>
          </a:xfrm>
          <a:prstGeom prst="rect">
            <a:avLst/>
          </a:prstGeom>
        </p:spPr>
      </p:pic>
    </p:spTree>
    <p:extLst>
      <p:ext uri="{BB962C8B-B14F-4D97-AF65-F5344CB8AC3E}">
        <p14:creationId xmlns:p14="http://schemas.microsoft.com/office/powerpoint/2010/main" val="17001738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Requirement 6</a:t>
            </a:r>
            <a:endParaRPr lang="en-US" dirty="0"/>
          </a:p>
        </p:txBody>
      </p:sp>
      <p:sp>
        <p:nvSpPr>
          <p:cNvPr id="5" name="Content Placeholder 4"/>
          <p:cNvSpPr>
            <a:spLocks noGrp="1"/>
          </p:cNvSpPr>
          <p:nvPr>
            <p:ph idx="1"/>
          </p:nvPr>
        </p:nvSpPr>
        <p:spPr/>
        <p:txBody>
          <a:bodyPr>
            <a:normAutofit fontScale="62500" lnSpcReduction="20000"/>
          </a:bodyPr>
          <a:lstStyle/>
          <a:p>
            <a:pPr marL="514350" indent="-514350">
              <a:buFont typeface="+mj-lt"/>
              <a:buAutoNum type="arabicPeriod" startAt="6"/>
            </a:pPr>
            <a:r>
              <a:rPr lang="en-US" dirty="0"/>
              <a:t>Do EACH of the following activities:</a:t>
            </a:r>
          </a:p>
          <a:p>
            <a:pPr marL="971550" lvl="1" indent="-514350">
              <a:buFont typeface="+mj-lt"/>
              <a:buAutoNum type="alphaLcPeriod"/>
            </a:pPr>
            <a:r>
              <a:rPr lang="en-US" dirty="0"/>
              <a:t>Name two government agencies that are responsible for tracking the use of chemicals for commercial or industrial use. Pick one agency and briefly describe its responsibilities. </a:t>
            </a:r>
          </a:p>
          <a:p>
            <a:pPr marL="971550" lvl="1" indent="-514350">
              <a:buFont typeface="+mj-lt"/>
              <a:buAutoNum type="alphaLcPeriod"/>
            </a:pPr>
            <a:r>
              <a:rPr lang="en-US" dirty="0"/>
              <a:t>Define pollution. Explain the chemical impacts on the ozone layer and global climate change </a:t>
            </a:r>
          </a:p>
          <a:p>
            <a:pPr marL="971550" lvl="1" indent="-514350">
              <a:buFont typeface="+mj-lt"/>
              <a:buAutoNum type="alphaLcPeriod"/>
            </a:pPr>
            <a:r>
              <a:rPr lang="en-US" dirty="0"/>
              <a:t>Using reasons from chemistry, describe the effect on the environment of ONE of the following:</a:t>
            </a:r>
          </a:p>
          <a:p>
            <a:pPr marL="1371600" lvl="2" indent="-457200">
              <a:buFont typeface="+mj-lt"/>
              <a:buAutoNum type="arabicPeriod"/>
            </a:pPr>
            <a:r>
              <a:rPr lang="en-US" dirty="0"/>
              <a:t>The production of aluminum cans </a:t>
            </a:r>
          </a:p>
          <a:p>
            <a:pPr marL="1371600" lvl="2" indent="-457200">
              <a:buFont typeface="+mj-lt"/>
              <a:buAutoNum type="arabicPeriod"/>
            </a:pPr>
            <a:r>
              <a:rPr lang="en-US" dirty="0"/>
              <a:t>Burning fossil fuels </a:t>
            </a:r>
          </a:p>
          <a:p>
            <a:pPr marL="1371600" lvl="2" indent="-457200">
              <a:buFont typeface="+mj-lt"/>
              <a:buAutoNum type="arabicPeriod"/>
            </a:pPr>
            <a:r>
              <a:rPr lang="en-US" dirty="0"/>
              <a:t>Single-use items, such as water bottles, bags, straws, or paper</a:t>
            </a:r>
          </a:p>
          <a:p>
            <a:pPr marL="971550" lvl="1" indent="-514350">
              <a:buFont typeface="+mj-lt"/>
              <a:buAutoNum type="alphaLcPeriod"/>
            </a:pPr>
            <a:r>
              <a:rPr lang="en-US" dirty="0"/>
              <a:t>Briefly describe the purpose of phosphates in fertilizer and in laundry detergent. Explain how the use of phosphates in fertilizers affects the environment. Explain why phosphates have been removed from laundry detergents.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0935" y="442642"/>
            <a:ext cx="914400" cy="933450"/>
          </a:xfrm>
          <a:prstGeom prst="rect">
            <a:avLst/>
          </a:prstGeom>
        </p:spPr>
      </p:pic>
    </p:spTree>
    <p:extLst>
      <p:ext uri="{BB962C8B-B14F-4D97-AF65-F5344CB8AC3E}">
        <p14:creationId xmlns:p14="http://schemas.microsoft.com/office/powerpoint/2010/main" val="30075394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6a Government Agencies </a:t>
            </a:r>
            <a:endParaRPr lang="en-US" dirty="0"/>
          </a:p>
        </p:txBody>
      </p:sp>
      <p:sp>
        <p:nvSpPr>
          <p:cNvPr id="3" name="Content Placeholder 2"/>
          <p:cNvSpPr>
            <a:spLocks noGrp="1"/>
          </p:cNvSpPr>
          <p:nvPr>
            <p:ph idx="1"/>
          </p:nvPr>
        </p:nvSpPr>
        <p:spPr>
          <a:xfrm>
            <a:off x="2281425" y="1443834"/>
            <a:ext cx="3970330" cy="5039265"/>
          </a:xfrm>
        </p:spPr>
        <p:txBody>
          <a:bodyPr>
            <a:normAutofit/>
          </a:bodyPr>
          <a:lstStyle/>
          <a:p>
            <a:r>
              <a:rPr lang="en-US" sz="2000" dirty="0" smtClean="0"/>
              <a:t>Occupational Safety and Health Administration (OSHA) monitors exposure to chemicals in the workplace and MSDS reporting.</a:t>
            </a:r>
          </a:p>
          <a:p>
            <a:r>
              <a:rPr lang="en-US" sz="2000" dirty="0" smtClean="0"/>
              <a:t>The Food and Drug Administration (FDA) protects the public health by monitoring dietary supplements, drugs, vaccines, animal feed, and even radiation emitting products like microwaves.</a:t>
            </a:r>
            <a:endParaRPr lang="en-US" sz="20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7165" y="1332352"/>
            <a:ext cx="2284475" cy="226662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165" y="3734410"/>
            <a:ext cx="2284476" cy="1713356"/>
          </a:xfrm>
          <a:prstGeom prst="rect">
            <a:avLst/>
          </a:prstGeom>
        </p:spPr>
      </p:pic>
    </p:spTree>
    <p:extLst>
      <p:ext uri="{BB962C8B-B14F-4D97-AF65-F5344CB8AC3E}">
        <p14:creationId xmlns:p14="http://schemas.microsoft.com/office/powerpoint/2010/main" val="4735251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6a Government </a:t>
            </a:r>
            <a:r>
              <a:rPr lang="en-US" dirty="0"/>
              <a:t>Agencies</a:t>
            </a:r>
          </a:p>
        </p:txBody>
      </p:sp>
      <p:sp>
        <p:nvSpPr>
          <p:cNvPr id="3" name="Content Placeholder 2"/>
          <p:cNvSpPr>
            <a:spLocks noGrp="1"/>
          </p:cNvSpPr>
          <p:nvPr>
            <p:ph idx="1"/>
          </p:nvPr>
        </p:nvSpPr>
        <p:spPr>
          <a:xfrm>
            <a:off x="2281424" y="1443835"/>
            <a:ext cx="4428446" cy="4275740"/>
          </a:xfrm>
        </p:spPr>
        <p:txBody>
          <a:bodyPr>
            <a:normAutofit/>
          </a:bodyPr>
          <a:lstStyle/>
          <a:p>
            <a:r>
              <a:rPr lang="en-US" sz="2000" dirty="0" smtClean="0"/>
              <a:t>The Environmental Protection Agency (EPA) protects human health and the air, water, and land upon which our health depends. The EPA conducts research before setting national standards and delegating them to states to implement.</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768" y="1443835"/>
            <a:ext cx="1901950" cy="1901950"/>
          </a:xfrm>
          <a:prstGeom prst="rect">
            <a:avLst/>
          </a:prstGeom>
        </p:spPr>
      </p:pic>
    </p:spTree>
    <p:extLst>
      <p:ext uri="{BB962C8B-B14F-4D97-AF65-F5344CB8AC3E}">
        <p14:creationId xmlns:p14="http://schemas.microsoft.com/office/powerpoint/2010/main" val="40258056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6b Pollution</a:t>
            </a:r>
            <a:endParaRPr lang="en-US" dirty="0"/>
          </a:p>
        </p:txBody>
      </p:sp>
      <p:sp>
        <p:nvSpPr>
          <p:cNvPr id="3" name="Content Placeholder 2"/>
          <p:cNvSpPr>
            <a:spLocks noGrp="1"/>
          </p:cNvSpPr>
          <p:nvPr>
            <p:ph idx="1"/>
          </p:nvPr>
        </p:nvSpPr>
        <p:spPr>
          <a:xfrm>
            <a:off x="1976015" y="1443834"/>
            <a:ext cx="3970330" cy="4733855"/>
          </a:xfrm>
        </p:spPr>
        <p:txBody>
          <a:bodyPr>
            <a:normAutofit/>
          </a:bodyPr>
          <a:lstStyle/>
          <a:p>
            <a:r>
              <a:rPr lang="en-US" sz="2000" dirty="0"/>
              <a:t>Pollution is the introduction of harmful materials into the environment. These harmful materials are called pollutants. Pollutants can be natural, such as volcanic ash. They can also be created by human activity, such as trash or runoff produced by factories. Pollutants damage the quality of air, water, and land.</a:t>
            </a:r>
          </a:p>
        </p:txBody>
      </p:sp>
      <p:pic>
        <p:nvPicPr>
          <p:cNvPr id="5" name="Picture 4"/>
          <p:cNvPicPr>
            <a:picLocks noChangeAspect="1"/>
          </p:cNvPicPr>
          <p:nvPr/>
        </p:nvPicPr>
        <p:blipFill>
          <a:blip r:embed="rId2"/>
          <a:stretch>
            <a:fillRect/>
          </a:stretch>
        </p:blipFill>
        <p:spPr>
          <a:xfrm>
            <a:off x="6099050" y="678448"/>
            <a:ext cx="2756378" cy="1781622"/>
          </a:xfrm>
          <a:prstGeom prst="rect">
            <a:avLst/>
          </a:prstGeom>
        </p:spPr>
      </p:pic>
      <p:pic>
        <p:nvPicPr>
          <p:cNvPr id="7" name="Picture 6"/>
          <p:cNvPicPr>
            <a:picLocks noChangeAspect="1"/>
          </p:cNvPicPr>
          <p:nvPr/>
        </p:nvPicPr>
        <p:blipFill>
          <a:blip r:embed="rId3"/>
          <a:stretch>
            <a:fillRect/>
          </a:stretch>
        </p:blipFill>
        <p:spPr>
          <a:xfrm>
            <a:off x="6112390" y="2518870"/>
            <a:ext cx="2739540" cy="18263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2390" y="4404030"/>
            <a:ext cx="2739540" cy="2054655"/>
          </a:xfrm>
          <a:prstGeom prst="rect">
            <a:avLst/>
          </a:prstGeom>
        </p:spPr>
      </p:pic>
    </p:spTree>
    <p:extLst>
      <p:ext uri="{BB962C8B-B14F-4D97-AF65-F5344CB8AC3E}">
        <p14:creationId xmlns:p14="http://schemas.microsoft.com/office/powerpoint/2010/main" val="10253857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6b Pollution and the Ozone Layer</a:t>
            </a:r>
            <a:endParaRPr lang="en-US" dirty="0"/>
          </a:p>
        </p:txBody>
      </p:sp>
      <p:sp>
        <p:nvSpPr>
          <p:cNvPr id="3" name="Content Placeholder 2"/>
          <p:cNvSpPr>
            <a:spLocks noGrp="1"/>
          </p:cNvSpPr>
          <p:nvPr>
            <p:ph idx="1"/>
          </p:nvPr>
        </p:nvSpPr>
        <p:spPr>
          <a:xfrm>
            <a:off x="2281425" y="1443835"/>
            <a:ext cx="6413610" cy="5191970"/>
          </a:xfrm>
        </p:spPr>
        <p:txBody>
          <a:bodyPr>
            <a:normAutofit fontScale="70000" lnSpcReduction="20000"/>
          </a:bodyPr>
          <a:lstStyle/>
          <a:p>
            <a:r>
              <a:rPr lang="en-US" dirty="0"/>
              <a:t>The hole in the ozone layer is caused by air pollutants. </a:t>
            </a:r>
            <a:endParaRPr lang="en-US" dirty="0" smtClean="0"/>
          </a:p>
          <a:p>
            <a:r>
              <a:rPr lang="en-US" dirty="0" smtClean="0"/>
              <a:t>Chemicals </a:t>
            </a:r>
            <a:r>
              <a:rPr lang="en-US" dirty="0"/>
              <a:t>used as refrigerants, such as chlorofluorocarbons (CFCs), contain chlorine atoms. </a:t>
            </a:r>
            <a:endParaRPr lang="en-US" dirty="0" smtClean="0"/>
          </a:p>
          <a:p>
            <a:r>
              <a:rPr lang="en-US" dirty="0" smtClean="0"/>
              <a:t>Releasing </a:t>
            </a:r>
            <a:r>
              <a:rPr lang="en-US" dirty="0"/>
              <a:t>chlorine atoms into the atmosphere destroys ozone. </a:t>
            </a:r>
            <a:endParaRPr lang="en-US" dirty="0" smtClean="0"/>
          </a:p>
          <a:p>
            <a:r>
              <a:rPr lang="en-US" dirty="0" smtClean="0"/>
              <a:t>A </a:t>
            </a:r>
            <a:r>
              <a:rPr lang="en-US" dirty="0"/>
              <a:t>single chlorine atom can destroy thousands of ozone molecules. </a:t>
            </a:r>
            <a:endParaRPr lang="en-US" dirty="0" smtClean="0"/>
          </a:p>
          <a:p>
            <a:r>
              <a:rPr lang="en-US" dirty="0" smtClean="0"/>
              <a:t>The </a:t>
            </a:r>
            <a:r>
              <a:rPr lang="en-US" dirty="0"/>
              <a:t>ozone layer blocks harmful UVB radiation from the Sun- it protects us in a way that is similar to putting sunscreen on your skin to prevent sunburn. </a:t>
            </a:r>
            <a:endParaRPr lang="en-US" dirty="0" smtClean="0"/>
          </a:p>
          <a:p>
            <a:r>
              <a:rPr lang="en-US" dirty="0" smtClean="0"/>
              <a:t>The </a:t>
            </a:r>
            <a:r>
              <a:rPr lang="en-US" dirty="0"/>
              <a:t>ozone hole puts all living things at risk by increasing the amount of UVB that reaches the surface. </a:t>
            </a:r>
            <a:endParaRPr lang="en-US" dirty="0" smtClean="0"/>
          </a:p>
          <a:p>
            <a:r>
              <a:rPr lang="en-US" dirty="0" smtClean="0"/>
              <a:t>Exposure </a:t>
            </a:r>
            <a:r>
              <a:rPr lang="en-US" dirty="0"/>
              <a:t>to UVB increases the risk of skin cancer in humans, restricts growth and development in plants, slows the development of fish and amphibians, and reduces the number of phytoplankton in marine ecosystems. </a:t>
            </a:r>
            <a:endParaRPr lang="en-US" dirty="0" smtClean="0"/>
          </a:p>
          <a:p>
            <a:r>
              <a:rPr lang="en-US" dirty="0" smtClean="0"/>
              <a:t>UVB </a:t>
            </a:r>
            <a:r>
              <a:rPr lang="en-US" dirty="0"/>
              <a:t>also causes natural and synthetic materials to breakdown at an accelerated rate.</a:t>
            </a:r>
          </a:p>
        </p:txBody>
      </p:sp>
    </p:spTree>
    <p:extLst>
      <p:ext uri="{BB962C8B-B14F-4D97-AF65-F5344CB8AC3E}">
        <p14:creationId xmlns:p14="http://schemas.microsoft.com/office/powerpoint/2010/main" val="28331040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6b Pollution and the Ozone Layer</a:t>
            </a:r>
            <a:endParaRPr lang="en-US" dirty="0"/>
          </a:p>
        </p:txBody>
      </p:sp>
      <p:sp>
        <p:nvSpPr>
          <p:cNvPr id="3" name="Content Placeholder 2"/>
          <p:cNvSpPr>
            <a:spLocks noGrp="1"/>
          </p:cNvSpPr>
          <p:nvPr>
            <p:ph idx="1"/>
          </p:nvPr>
        </p:nvSpPr>
        <p:spPr>
          <a:xfrm>
            <a:off x="2281424" y="4576753"/>
            <a:ext cx="6413610" cy="1679755"/>
          </a:xfrm>
        </p:spPr>
        <p:txBody>
          <a:bodyPr>
            <a:normAutofit fontScale="85000" lnSpcReduction="20000"/>
          </a:bodyPr>
          <a:lstStyle/>
          <a:p>
            <a:pPr marL="0" indent="0">
              <a:buNone/>
            </a:pPr>
            <a:r>
              <a:rPr lang="en-US" dirty="0"/>
              <a:t>In 2019 the ozone hole over Antarctica (shown in blue) was the smallest it has been since the hole was discovered. Since the banning of CFCs, the ozone hole continues to shrink, but scientists warn that complete recovery is still uncertain.</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1425" y="1138425"/>
            <a:ext cx="5802790" cy="3264069"/>
          </a:xfrm>
          <a:prstGeom prst="rect">
            <a:avLst/>
          </a:prstGeom>
        </p:spPr>
      </p:pic>
    </p:spTree>
    <p:extLst>
      <p:ext uri="{BB962C8B-B14F-4D97-AF65-F5344CB8AC3E}">
        <p14:creationId xmlns:p14="http://schemas.microsoft.com/office/powerpoint/2010/main" val="42638907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6b Pollution and Ozone</a:t>
            </a:r>
          </a:p>
        </p:txBody>
      </p:sp>
      <p:sp>
        <p:nvSpPr>
          <p:cNvPr id="3" name="Content Placeholder 2"/>
          <p:cNvSpPr>
            <a:spLocks noGrp="1"/>
          </p:cNvSpPr>
          <p:nvPr>
            <p:ph idx="1"/>
          </p:nvPr>
        </p:nvSpPr>
        <p:spPr>
          <a:xfrm>
            <a:off x="1670605" y="4039820"/>
            <a:ext cx="7177135" cy="2595984"/>
          </a:xfrm>
        </p:spPr>
        <p:txBody>
          <a:bodyPr>
            <a:normAutofit fontScale="55000" lnSpcReduction="20000"/>
          </a:bodyPr>
          <a:lstStyle/>
          <a:p>
            <a:r>
              <a:rPr lang="en-US" dirty="0" smtClean="0"/>
              <a:t>Although ozone in the stratosphere protects us, breathing ozone is harmful for plants and animals, especially people who have breathing problems like asthma.</a:t>
            </a:r>
          </a:p>
          <a:p>
            <a:r>
              <a:rPr lang="en-US" dirty="0" smtClean="0"/>
              <a:t>In cities, ozone is produced the interaction of hydrocarbons and nitrogen oxides  from auto exhausts under the influence of sunlight and is a major and dangerous component of smog.</a:t>
            </a:r>
          </a:p>
          <a:p>
            <a:r>
              <a:rPr lang="en-US" dirty="0" smtClean="0"/>
              <a:t>According </a:t>
            </a:r>
            <a:r>
              <a:rPr lang="en-US" dirty="0"/>
              <a:t>to the World Health Organization, an estimated seven million people die each year from air pollution. </a:t>
            </a:r>
            <a:endParaRPr lang="en-US" dirty="0" smtClean="0"/>
          </a:p>
          <a:p>
            <a:r>
              <a:rPr lang="en-US" dirty="0" smtClean="0"/>
              <a:t>Ground-level </a:t>
            </a:r>
            <a:r>
              <a:rPr lang="en-US" dirty="0"/>
              <a:t>ozone causes muscles in the lungs to contract, making it difficult to </a:t>
            </a:r>
            <a:r>
              <a:rPr lang="en-US" dirty="0" smtClean="0"/>
              <a:t>breathe and exposure </a:t>
            </a:r>
            <a:r>
              <a:rPr lang="en-US" dirty="0"/>
              <a:t>to high ozone levels can cause sore throat, coughing, lung inflammation, and permanent lung damage</a:t>
            </a:r>
            <a:r>
              <a:rPr lang="en-US" dirty="0" smtClean="0"/>
              <a:t>.</a:t>
            </a:r>
          </a:p>
          <a:p>
            <a:r>
              <a:rPr lang="en-US" dirty="0"/>
              <a:t>Ozone pollution harms plants by damaging structures called stomata, which are tiny pores on the underside of leaves that allow the plant to "breathe." </a:t>
            </a:r>
          </a:p>
        </p:txBody>
      </p:sp>
      <p:pic>
        <p:nvPicPr>
          <p:cNvPr id="6" name="Picture 5"/>
          <p:cNvPicPr>
            <a:picLocks noChangeAspect="1"/>
          </p:cNvPicPr>
          <p:nvPr/>
        </p:nvPicPr>
        <p:blipFill>
          <a:blip r:embed="rId2"/>
          <a:stretch>
            <a:fillRect/>
          </a:stretch>
        </p:blipFill>
        <p:spPr>
          <a:xfrm>
            <a:off x="2504360" y="1291130"/>
            <a:ext cx="5509624" cy="2616355"/>
          </a:xfrm>
          <a:prstGeom prst="rect">
            <a:avLst/>
          </a:prstGeom>
        </p:spPr>
      </p:pic>
    </p:spTree>
    <p:extLst>
      <p:ext uri="{BB962C8B-B14F-4D97-AF65-F5344CB8AC3E}">
        <p14:creationId xmlns:p14="http://schemas.microsoft.com/office/powerpoint/2010/main" val="41848150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4" y="99154"/>
            <a:ext cx="6413610" cy="763525"/>
          </a:xfrm>
        </p:spPr>
        <p:txBody>
          <a:bodyPr/>
          <a:lstStyle/>
          <a:p>
            <a:r>
              <a:rPr lang="en-US" dirty="0" smtClean="0"/>
              <a:t>6b Pollution and Global Warming</a:t>
            </a:r>
            <a:endParaRPr lang="en-US" dirty="0"/>
          </a:p>
        </p:txBody>
      </p:sp>
      <p:sp>
        <p:nvSpPr>
          <p:cNvPr id="3" name="Content Placeholder 2"/>
          <p:cNvSpPr>
            <a:spLocks noGrp="1"/>
          </p:cNvSpPr>
          <p:nvPr>
            <p:ph idx="1"/>
          </p:nvPr>
        </p:nvSpPr>
        <p:spPr>
          <a:xfrm>
            <a:off x="2281425" y="862679"/>
            <a:ext cx="6413610" cy="2566321"/>
          </a:xfrm>
        </p:spPr>
        <p:txBody>
          <a:bodyPr>
            <a:normAutofit fontScale="55000" lnSpcReduction="20000"/>
          </a:bodyPr>
          <a:lstStyle/>
          <a:p>
            <a:pPr marL="0" indent="0">
              <a:buNone/>
            </a:pPr>
            <a:r>
              <a:rPr lang="en-US" dirty="0"/>
              <a:t>Global warming is the unusually rapid increase in Earth’s average surface temperature over the past century primarily due to the greenhouse gases released by people burning fossil fuels.</a:t>
            </a:r>
          </a:p>
          <a:p>
            <a:pPr marL="0" indent="0">
              <a:buNone/>
            </a:pPr>
            <a:r>
              <a:rPr lang="en-US" b="1" dirty="0"/>
              <a:t>How Does Today’s Warming Compare to Past Climate Change?</a:t>
            </a:r>
          </a:p>
          <a:p>
            <a:r>
              <a:rPr lang="en-US" dirty="0"/>
              <a:t>Earth has experienced climate change in the past without help from humanity. But the current climatic warming is occurring much more rapidly than past warming events.</a:t>
            </a:r>
          </a:p>
          <a:p>
            <a:pPr marL="0" indent="0">
              <a:buNone/>
            </a:pPr>
            <a:r>
              <a:rPr lang="en-US" b="1" dirty="0"/>
              <a:t>Why Do Scientists Think Current Warming Isn’t Natural?</a:t>
            </a:r>
          </a:p>
          <a:p>
            <a:r>
              <a:rPr lang="en-US" dirty="0"/>
              <a:t>In Earth’s history before the Industrial Revolution, Earth’s climate changed due to natural causes unrelated to human activity. These natural causes are still in play today, but their influence is too small or they occur too slowly to explain the rapid warming seen in recent decades</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3617" y="3429000"/>
            <a:ext cx="6858000" cy="3181350"/>
          </a:xfrm>
          <a:prstGeom prst="rect">
            <a:avLst/>
          </a:prstGeom>
        </p:spPr>
      </p:pic>
    </p:spTree>
    <p:extLst>
      <p:ext uri="{BB962C8B-B14F-4D97-AF65-F5344CB8AC3E}">
        <p14:creationId xmlns:p14="http://schemas.microsoft.com/office/powerpoint/2010/main" val="11701489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5" y="222195"/>
            <a:ext cx="6413610" cy="763525"/>
          </a:xfrm>
        </p:spPr>
        <p:txBody>
          <a:bodyPr/>
          <a:lstStyle/>
          <a:p>
            <a:r>
              <a:rPr lang="en-US" dirty="0"/>
              <a:t>6b Pollution and Global Warming</a:t>
            </a:r>
          </a:p>
        </p:txBody>
      </p:sp>
      <p:sp>
        <p:nvSpPr>
          <p:cNvPr id="3" name="Content Placeholder 2"/>
          <p:cNvSpPr>
            <a:spLocks noGrp="1"/>
          </p:cNvSpPr>
          <p:nvPr>
            <p:ph idx="1"/>
          </p:nvPr>
        </p:nvSpPr>
        <p:spPr>
          <a:xfrm>
            <a:off x="2281425" y="985719"/>
            <a:ext cx="6413610" cy="3206806"/>
          </a:xfrm>
        </p:spPr>
        <p:txBody>
          <a:bodyPr>
            <a:normAutofit fontScale="55000" lnSpcReduction="20000"/>
          </a:bodyPr>
          <a:lstStyle/>
          <a:p>
            <a:pPr marL="0" indent="0">
              <a:buNone/>
            </a:pPr>
            <a:r>
              <a:rPr lang="en-US" b="1" dirty="0"/>
              <a:t>How Much More Will Earth Warm?</a:t>
            </a:r>
          </a:p>
          <a:p>
            <a:r>
              <a:rPr lang="en-US" dirty="0"/>
              <a:t>Models predict that as the world consumes ever more fossil fuel, greenhouse gas concentrations will continue to rise, and Earth’s average surface temperature will rise with them. Based on plausible emission scenarios, average surface temperatures could rise between 2°C and 6°C by the end of the 21st century. Some of this warming will occur even if future greenhouse gas emissions are reduced, because the Earth system has not yet fully adjusted to environmental changes we have already made.</a:t>
            </a:r>
          </a:p>
          <a:p>
            <a:pPr marL="0" indent="0">
              <a:buNone/>
            </a:pPr>
            <a:r>
              <a:rPr lang="en-US" b="1" dirty="0"/>
              <a:t>How Will Earth Respond to Warming Temperatures?</a:t>
            </a:r>
          </a:p>
          <a:p>
            <a:r>
              <a:rPr lang="en-US" dirty="0"/>
              <a:t>The impact of global warming is far greater than just increasing temperatures. Warming modifies rainfall patterns, amplifies coastal erosion, lengthens the growing season in some regions, melts ice caps and glaciers, and alters the ranges of some infectious diseases. Some of these changes are already occurring.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9540" y="3887115"/>
            <a:ext cx="5278375" cy="2598356"/>
          </a:xfrm>
          <a:prstGeom prst="rect">
            <a:avLst/>
          </a:prstGeom>
        </p:spPr>
      </p:pic>
    </p:spTree>
    <p:extLst>
      <p:ext uri="{BB962C8B-B14F-4D97-AF65-F5344CB8AC3E}">
        <p14:creationId xmlns:p14="http://schemas.microsoft.com/office/powerpoint/2010/main" val="1997589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1a Lab Safety Equipment</a:t>
            </a:r>
            <a:endParaRPr lang="en-US" dirty="0"/>
          </a:p>
        </p:txBody>
      </p:sp>
      <p:sp>
        <p:nvSpPr>
          <p:cNvPr id="3" name="Content Placeholder 2"/>
          <p:cNvSpPr>
            <a:spLocks noGrp="1"/>
          </p:cNvSpPr>
          <p:nvPr>
            <p:ph idx="1"/>
          </p:nvPr>
        </p:nvSpPr>
        <p:spPr>
          <a:xfrm>
            <a:off x="4113885" y="2207360"/>
            <a:ext cx="4733854" cy="4275739"/>
          </a:xfrm>
        </p:spPr>
        <p:txBody>
          <a:bodyPr>
            <a:normAutofit/>
          </a:bodyPr>
          <a:lstStyle/>
          <a:p>
            <a:r>
              <a:rPr lang="en-US" dirty="0" smtClean="0"/>
              <a:t>Safety Goggles</a:t>
            </a:r>
          </a:p>
          <a:p>
            <a:pPr lvl="1"/>
            <a:r>
              <a:rPr lang="en-US" sz="2400" dirty="0" smtClean="0"/>
              <a:t>When working with chemicals, wear </a:t>
            </a:r>
            <a:r>
              <a:rPr lang="en-US" sz="2400" dirty="0" err="1" smtClean="0"/>
              <a:t>splashproof</a:t>
            </a:r>
            <a:r>
              <a:rPr lang="en-US" sz="2400" dirty="0" smtClean="0"/>
              <a:t> goggles to protect your eyes from spilled or splattered chemicals.</a:t>
            </a:r>
          </a:p>
          <a:p>
            <a:pPr lvl="1"/>
            <a:r>
              <a:rPr lang="en-US" sz="2400" dirty="0" smtClean="0"/>
              <a:t>Goggles worn around your neck or forehead do not protect your eyes.</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260" y="2245139"/>
            <a:ext cx="3817625" cy="2542811"/>
          </a:xfrm>
          <a:prstGeom prst="rect">
            <a:avLst/>
          </a:prstGeom>
        </p:spPr>
      </p:pic>
    </p:spTree>
    <p:extLst>
      <p:ext uri="{BB962C8B-B14F-4D97-AF65-F5344CB8AC3E}">
        <p14:creationId xmlns:p14="http://schemas.microsoft.com/office/powerpoint/2010/main" val="23589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6c Environmental Impact of Aluminum Cans</a:t>
            </a:r>
            <a:endParaRPr lang="en-US" dirty="0"/>
          </a:p>
        </p:txBody>
      </p:sp>
      <p:sp>
        <p:nvSpPr>
          <p:cNvPr id="3" name="Content Placeholder 2"/>
          <p:cNvSpPr>
            <a:spLocks noGrp="1"/>
          </p:cNvSpPr>
          <p:nvPr>
            <p:ph idx="1"/>
          </p:nvPr>
        </p:nvSpPr>
        <p:spPr>
          <a:xfrm>
            <a:off x="3655769" y="1443834"/>
            <a:ext cx="5344676" cy="5414166"/>
          </a:xfrm>
        </p:spPr>
        <p:txBody>
          <a:bodyPr>
            <a:normAutofit fontScale="55000" lnSpcReduction="20000"/>
          </a:bodyPr>
          <a:lstStyle/>
          <a:p>
            <a:r>
              <a:rPr lang="en-US" dirty="0"/>
              <a:t>Aluminum cans are created and thrown away in large numbers. The environmental ramifications of those two facts are significant. Mining, the refining process, and the eventual discarding of aluminum all take a toll on our environment.</a:t>
            </a:r>
          </a:p>
          <a:p>
            <a:r>
              <a:rPr lang="en-US" b="1" dirty="0"/>
              <a:t>Mining Effects</a:t>
            </a:r>
          </a:p>
          <a:p>
            <a:pPr lvl="1"/>
            <a:r>
              <a:rPr lang="en-US" dirty="0"/>
              <a:t>Bauxite ore is mined to create aluminum. The mining causes deforestation, erosion, polluted water sources and a threat to animal life.</a:t>
            </a:r>
          </a:p>
          <a:p>
            <a:r>
              <a:rPr lang="en-US" b="1" dirty="0"/>
              <a:t>Aluminum Refining Effects - Electricity</a:t>
            </a:r>
          </a:p>
          <a:p>
            <a:pPr lvl="1"/>
            <a:r>
              <a:rPr lang="en-US" dirty="0"/>
              <a:t>Aluminum refining requires a large amount of electricity, usually generated by hydro-electric plants. The man-made reservoirs destroy large areas of forest and disturb natural river and lake ecosystems</a:t>
            </a:r>
            <a:r>
              <a:rPr lang="en-US" dirty="0" smtClean="0"/>
              <a:t>.</a:t>
            </a:r>
          </a:p>
          <a:p>
            <a:r>
              <a:rPr lang="en-US" b="1" dirty="0"/>
              <a:t>Aluminum Refining Effects - Chemical Processing</a:t>
            </a:r>
          </a:p>
          <a:p>
            <a:pPr lvl="1"/>
            <a:r>
              <a:rPr lang="en-US" dirty="0"/>
              <a:t>Aluminum refining relies on chemical processing to extract the metal from the ore. The by-products are caustic and can pollute both ground and surface water.</a:t>
            </a:r>
          </a:p>
          <a:p>
            <a:r>
              <a:rPr lang="en-US" b="1" dirty="0"/>
              <a:t>Aluminum Recycling</a:t>
            </a:r>
          </a:p>
          <a:p>
            <a:pPr lvl="1"/>
            <a:r>
              <a:rPr lang="en-US" dirty="0"/>
              <a:t>The good news is that aluminum is 100 percent recyclable. Recycled cans mainly go to create new cans, greatly </a:t>
            </a:r>
            <a:r>
              <a:rPr lang="en-US" dirty="0" smtClean="0"/>
              <a:t>reducing the </a:t>
            </a:r>
            <a:r>
              <a:rPr lang="en-US" dirty="0"/>
              <a:t>need for mining and refining, as well as reducing the volume of waste in landfills</a:t>
            </a:r>
            <a:r>
              <a:rPr lang="en-US" dirty="0" smtClean="0"/>
              <a:t>. Refining aluminum from ore uses three times as much electrical energy as required to recycle the same amount of aluminum. </a:t>
            </a:r>
            <a:endParaRPr lang="en-US" dirty="0"/>
          </a:p>
          <a:p>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210" t="9919" r="10808" b="12147"/>
          <a:stretch/>
        </p:blipFill>
        <p:spPr>
          <a:xfrm>
            <a:off x="143555" y="1554932"/>
            <a:ext cx="3337695" cy="2595985"/>
          </a:xfrm>
          <a:prstGeom prst="rect">
            <a:avLst/>
          </a:prstGeom>
        </p:spPr>
      </p:pic>
    </p:spTree>
    <p:extLst>
      <p:ext uri="{BB962C8B-B14F-4D97-AF65-F5344CB8AC3E}">
        <p14:creationId xmlns:p14="http://schemas.microsoft.com/office/powerpoint/2010/main" val="30432951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rgbClr val="FFC000"/>
                </a:solidFill>
                <a:effectLst>
                  <a:outerShdw blurRad="38100" dist="38100" dir="2700000" algn="tl">
                    <a:srgbClr val="000000">
                      <a:alpha val="43137"/>
                    </a:srgbClr>
                  </a:outerShdw>
                </a:effectLst>
              </a:rPr>
              <a:t>6c Environmental </a:t>
            </a:r>
            <a:r>
              <a:rPr lang="en-US" dirty="0">
                <a:solidFill>
                  <a:srgbClr val="FFC000"/>
                </a:solidFill>
                <a:effectLst>
                  <a:outerShdw blurRad="38100" dist="38100" dir="2700000" algn="tl">
                    <a:srgbClr val="000000">
                      <a:alpha val="43137"/>
                    </a:srgbClr>
                  </a:outerShdw>
                </a:effectLst>
              </a:rPr>
              <a:t>Impact of </a:t>
            </a:r>
            <a:r>
              <a:rPr lang="en-US" dirty="0" smtClean="0">
                <a:solidFill>
                  <a:srgbClr val="FFC000"/>
                </a:solidFill>
                <a:effectLst>
                  <a:outerShdw blurRad="38100" dist="38100" dir="2700000" algn="tl">
                    <a:srgbClr val="000000">
                      <a:alpha val="43137"/>
                    </a:srgbClr>
                  </a:outerShdw>
                </a:effectLst>
              </a:rPr>
              <a:t>Fossil Fuels</a:t>
            </a:r>
            <a:endParaRPr lang="en-US"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724705" y="1596540"/>
            <a:ext cx="4123035" cy="4886560"/>
          </a:xfrm>
        </p:spPr>
        <p:txBody>
          <a:bodyPr>
            <a:normAutofit lnSpcReduction="10000"/>
          </a:bodyPr>
          <a:lstStyle/>
          <a:p>
            <a:r>
              <a:rPr lang="en-US" sz="2000" dirty="0" smtClean="0">
                <a:solidFill>
                  <a:schemeClr val="bg1"/>
                </a:solidFill>
              </a:rPr>
              <a:t>The burning of fossil fuels, including coal and gasoline, releases oxides of sulfur and nitrogen. </a:t>
            </a:r>
          </a:p>
          <a:p>
            <a:r>
              <a:rPr lang="en-US" sz="2000" dirty="0" smtClean="0">
                <a:solidFill>
                  <a:schemeClr val="bg1"/>
                </a:solidFill>
              </a:rPr>
              <a:t>In the atmosphere, these can react with water to form corrosive inorganic acids such as sulfuric acid. </a:t>
            </a:r>
          </a:p>
          <a:p>
            <a:r>
              <a:rPr lang="en-US" sz="2000" dirty="0" smtClean="0">
                <a:solidFill>
                  <a:schemeClr val="bg1"/>
                </a:solidFill>
              </a:rPr>
              <a:t>When it rains, these acids also fall and may greatly damage the environment. </a:t>
            </a:r>
          </a:p>
          <a:p>
            <a:r>
              <a:rPr lang="en-US" sz="2000" dirty="0" smtClean="0">
                <a:solidFill>
                  <a:schemeClr val="bg1"/>
                </a:solidFill>
              </a:rPr>
              <a:t>They can burn the leaves of trees and damage trunks and roots. </a:t>
            </a:r>
          </a:p>
          <a:p>
            <a:r>
              <a:rPr lang="en-US" sz="2000" dirty="0" smtClean="0">
                <a:solidFill>
                  <a:schemeClr val="bg1"/>
                </a:solidFill>
              </a:rPr>
              <a:t>If the damage is severe enough, trees can die.</a:t>
            </a:r>
            <a:endParaRPr lang="en-US" sz="2000" dirty="0">
              <a:solidFill>
                <a:schemeClr val="bg1"/>
              </a:solidFill>
            </a:endParaRPr>
          </a:p>
        </p:txBody>
      </p:sp>
      <p:pic>
        <p:nvPicPr>
          <p:cNvPr id="7" name="Content Placeholder 6"/>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96260" y="1596540"/>
            <a:ext cx="4275740" cy="3206805"/>
          </a:xfrm>
          <a:prstGeom prst="rect">
            <a:avLst/>
          </a:prstGeom>
        </p:spPr>
      </p:pic>
    </p:spTree>
    <p:extLst>
      <p:ext uri="{BB962C8B-B14F-4D97-AF65-F5344CB8AC3E}">
        <p14:creationId xmlns:p14="http://schemas.microsoft.com/office/powerpoint/2010/main" val="17724512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6c Environmental </a:t>
            </a:r>
            <a:r>
              <a:rPr lang="en-US" dirty="0"/>
              <a:t>Impact of </a:t>
            </a:r>
            <a:r>
              <a:rPr lang="en-US" dirty="0" smtClean="0"/>
              <a:t>Single Use Items</a:t>
            </a:r>
            <a:endParaRPr lang="en-US" dirty="0"/>
          </a:p>
        </p:txBody>
      </p:sp>
      <p:sp>
        <p:nvSpPr>
          <p:cNvPr id="3" name="Content Placeholder 2"/>
          <p:cNvSpPr>
            <a:spLocks noGrp="1"/>
          </p:cNvSpPr>
          <p:nvPr>
            <p:ph idx="1"/>
          </p:nvPr>
        </p:nvSpPr>
        <p:spPr/>
        <p:txBody>
          <a:bodyPr>
            <a:normAutofit/>
          </a:bodyPr>
          <a:lstStyle/>
          <a:p>
            <a:r>
              <a:rPr lang="en-US" sz="2000" dirty="0" smtClean="0"/>
              <a:t>Trash typically has been disposed of in two ways: by dumping it in landfills or by burning it. </a:t>
            </a:r>
          </a:p>
          <a:p>
            <a:pPr lvl="1"/>
            <a:r>
              <a:rPr lang="en-US" sz="2000" dirty="0" smtClean="0"/>
              <a:t>New technologies help reduce air pollution from burning trash.</a:t>
            </a:r>
          </a:p>
          <a:p>
            <a:pPr lvl="1"/>
            <a:r>
              <a:rPr lang="en-US" sz="2000" dirty="0" smtClean="0"/>
              <a:t>Sanitary landfills are filling up and if poorly managed, can leak wastes that pollute water.</a:t>
            </a:r>
          </a:p>
          <a:p>
            <a:r>
              <a:rPr lang="en-US" sz="2000" dirty="0" smtClean="0"/>
              <a:t>The solution to the environmental impact of single use items is to find ways to recycle these items or only use materials that can be recycled.</a:t>
            </a:r>
          </a:p>
          <a:p>
            <a:r>
              <a:rPr lang="en-US" sz="2000" dirty="0" smtClean="0"/>
              <a:t>Recycling reduces our energy needs, reduces the amount of waste that must be disposed of and reduces pollution.</a:t>
            </a:r>
            <a:endParaRPr lang="en-US" sz="2000" dirty="0"/>
          </a:p>
        </p:txBody>
      </p:sp>
    </p:spTree>
    <p:extLst>
      <p:ext uri="{BB962C8B-B14F-4D97-AF65-F5344CB8AC3E}">
        <p14:creationId xmlns:p14="http://schemas.microsoft.com/office/powerpoint/2010/main" val="13732769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6c Environmental Impact of Single Use Items</a:t>
            </a:r>
          </a:p>
        </p:txBody>
      </p:sp>
      <p:pic>
        <p:nvPicPr>
          <p:cNvPr id="6" name="Content Placeholder 5"/>
          <p:cNvPicPr>
            <a:picLocks noGrp="1" noChangeAspect="1"/>
          </p:cNvPicPr>
          <p:nvPr>
            <p:ph idx="1"/>
          </p:nvPr>
        </p:nvPicPr>
        <p:blipFill>
          <a:blip r:embed="rId2"/>
          <a:stretch>
            <a:fillRect/>
          </a:stretch>
        </p:blipFill>
        <p:spPr>
          <a:xfrm>
            <a:off x="2281424" y="1443835"/>
            <a:ext cx="6255478" cy="5117073"/>
          </a:xfrm>
          <a:prstGeom prst="rect">
            <a:avLst/>
          </a:prstGeom>
        </p:spPr>
      </p:pic>
    </p:spTree>
    <p:extLst>
      <p:ext uri="{BB962C8B-B14F-4D97-AF65-F5344CB8AC3E}">
        <p14:creationId xmlns:p14="http://schemas.microsoft.com/office/powerpoint/2010/main" val="13932752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6d Purpose of Phosphates in Fertilizers</a:t>
            </a:r>
            <a:endParaRPr lang="en-US" dirty="0"/>
          </a:p>
        </p:txBody>
      </p:sp>
      <p:sp>
        <p:nvSpPr>
          <p:cNvPr id="3" name="Content Placeholder 2"/>
          <p:cNvSpPr>
            <a:spLocks noGrp="1"/>
          </p:cNvSpPr>
          <p:nvPr>
            <p:ph idx="1"/>
          </p:nvPr>
        </p:nvSpPr>
        <p:spPr>
          <a:xfrm>
            <a:off x="3503065" y="1443835"/>
            <a:ext cx="5191970" cy="5191970"/>
          </a:xfrm>
        </p:spPr>
        <p:txBody>
          <a:bodyPr>
            <a:normAutofit/>
          </a:bodyPr>
          <a:lstStyle/>
          <a:p>
            <a:r>
              <a:rPr lang="en-US" sz="2000" dirty="0" smtClean="0"/>
              <a:t>Phosphorus is </a:t>
            </a:r>
            <a:r>
              <a:rPr lang="en-US" sz="2000" dirty="0"/>
              <a:t>one of three key nutrients that plants </a:t>
            </a:r>
            <a:r>
              <a:rPr lang="en-US" sz="2000" dirty="0" smtClean="0"/>
              <a:t>need, </a:t>
            </a:r>
            <a:r>
              <a:rPr lang="en-US" sz="2000" dirty="0"/>
              <a:t>along with nitrogen and potassium,</a:t>
            </a:r>
            <a:r>
              <a:rPr lang="en-US" sz="2000" dirty="0" smtClean="0"/>
              <a:t> </a:t>
            </a:r>
            <a:r>
              <a:rPr lang="en-US" sz="2000" dirty="0"/>
              <a:t>and the main ingredient in phosphate fertilizer. </a:t>
            </a:r>
            <a:endParaRPr lang="en-US" sz="2000" dirty="0" smtClean="0"/>
          </a:p>
          <a:p>
            <a:r>
              <a:rPr lang="en-US" sz="2000" dirty="0" smtClean="0"/>
              <a:t>Phosphorus </a:t>
            </a:r>
            <a:r>
              <a:rPr lang="en-US" sz="2000" dirty="0"/>
              <a:t>(P) is an essential soil nutrient for plant growth and metabolism and is mainly responsible for flowering, fruit growth and root development. </a:t>
            </a:r>
            <a:endParaRPr lang="en-US" sz="2000" dirty="0" smtClean="0"/>
          </a:p>
          <a:p>
            <a:r>
              <a:rPr lang="en-US" sz="2000" dirty="0" smtClean="0"/>
              <a:t>It </a:t>
            </a:r>
            <a:r>
              <a:rPr lang="en-US" sz="2000" dirty="0"/>
              <a:t>plays key roles in many plant processes such as energy metabolism, the synthesis of nucleic acids and membranes, photosynthesis, respiration, nitrogen uptake and enzyme regulation. </a:t>
            </a:r>
            <a:endParaRPr lang="en-US" sz="2000" dirty="0" smtClean="0"/>
          </a:p>
          <a:p>
            <a:r>
              <a:rPr lang="en-US" sz="2000" dirty="0" smtClean="0"/>
              <a:t>Maintaining </a:t>
            </a:r>
            <a:r>
              <a:rPr lang="en-US" sz="2000" dirty="0"/>
              <a:t>proper levels helps a plant acquire and store energy, as well as transfer it throughout the plant.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6540"/>
            <a:ext cx="3367764" cy="2595985"/>
          </a:xfrm>
          <a:prstGeom prst="rect">
            <a:avLst/>
          </a:prstGeom>
        </p:spPr>
      </p:pic>
    </p:spTree>
    <p:extLst>
      <p:ext uri="{BB962C8B-B14F-4D97-AF65-F5344CB8AC3E}">
        <p14:creationId xmlns:p14="http://schemas.microsoft.com/office/powerpoint/2010/main" val="21122518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6d Purpose of Phosphates in Detergents</a:t>
            </a:r>
            <a:endParaRPr lang="en-US" dirty="0"/>
          </a:p>
        </p:txBody>
      </p:sp>
      <p:sp>
        <p:nvSpPr>
          <p:cNvPr id="3" name="Content Placeholder 2"/>
          <p:cNvSpPr>
            <a:spLocks noGrp="1"/>
          </p:cNvSpPr>
          <p:nvPr>
            <p:ph idx="1"/>
          </p:nvPr>
        </p:nvSpPr>
        <p:spPr>
          <a:xfrm>
            <a:off x="1823311" y="4911001"/>
            <a:ext cx="6871724" cy="1724804"/>
          </a:xfrm>
        </p:spPr>
        <p:txBody>
          <a:bodyPr>
            <a:normAutofit/>
          </a:bodyPr>
          <a:lstStyle/>
          <a:p>
            <a:r>
              <a:rPr lang="en-US" sz="2000" dirty="0"/>
              <a:t>Phosphates are common additives in detergents to soften the hard water. </a:t>
            </a:r>
            <a:endParaRPr lang="en-US" sz="2000" dirty="0" smtClean="0"/>
          </a:p>
          <a:p>
            <a:r>
              <a:rPr lang="en-US" sz="2000" dirty="0" smtClean="0"/>
              <a:t>It </a:t>
            </a:r>
            <a:r>
              <a:rPr lang="en-US" sz="2000" dirty="0"/>
              <a:t>enhances the cleaning power of the </a:t>
            </a:r>
            <a:r>
              <a:rPr lang="en-US" sz="2000" dirty="0" smtClean="0"/>
              <a:t>detergents to help remove dirt and oils. </a:t>
            </a:r>
            <a:endParaRPr lang="en-US" sz="20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4950" y="1443835"/>
            <a:ext cx="4418874" cy="3314461"/>
          </a:xfrm>
          <a:prstGeom prst="rect">
            <a:avLst/>
          </a:prstGeom>
        </p:spPr>
      </p:pic>
    </p:spTree>
    <p:extLst>
      <p:ext uri="{BB962C8B-B14F-4D97-AF65-F5344CB8AC3E}">
        <p14:creationId xmlns:p14="http://schemas.microsoft.com/office/powerpoint/2010/main" val="7431196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6d Impact of Phosphates on the Environment</a:t>
            </a:r>
            <a:endParaRPr lang="en-US" dirty="0"/>
          </a:p>
        </p:txBody>
      </p:sp>
      <p:sp>
        <p:nvSpPr>
          <p:cNvPr id="3" name="Content Placeholder 2"/>
          <p:cNvSpPr>
            <a:spLocks noGrp="1"/>
          </p:cNvSpPr>
          <p:nvPr>
            <p:ph idx="1"/>
          </p:nvPr>
        </p:nvSpPr>
        <p:spPr>
          <a:xfrm>
            <a:off x="3350360" y="1443834"/>
            <a:ext cx="5497379" cy="5039265"/>
          </a:xfrm>
        </p:spPr>
        <p:txBody>
          <a:bodyPr>
            <a:normAutofit fontScale="70000" lnSpcReduction="20000"/>
          </a:bodyPr>
          <a:lstStyle/>
          <a:p>
            <a:r>
              <a:rPr lang="en-US" dirty="0"/>
              <a:t>Too much phosphorus can cause </a:t>
            </a:r>
            <a:r>
              <a:rPr lang="en-US" dirty="0" smtClean="0"/>
              <a:t>eutrophication</a:t>
            </a:r>
            <a:r>
              <a:rPr lang="en-US" dirty="0"/>
              <a:t>. </a:t>
            </a:r>
            <a:endParaRPr lang="en-US" dirty="0" smtClean="0"/>
          </a:p>
          <a:p>
            <a:r>
              <a:rPr lang="en-US" dirty="0"/>
              <a:t>Eutrophication in aquatic systems causes algae and cyanobacteria to grow rapidly and form blooms. </a:t>
            </a:r>
            <a:endParaRPr lang="en-US" dirty="0" smtClean="0"/>
          </a:p>
          <a:p>
            <a:r>
              <a:rPr lang="en-US" dirty="0" smtClean="0"/>
              <a:t>The </a:t>
            </a:r>
            <a:r>
              <a:rPr lang="en-US" dirty="0"/>
              <a:t>decomposition of dead algal and cyanobacterial cells by bacteria depletes the supply of dissolved oxygen in the water, potentially suffocating fish and other aquatic </a:t>
            </a:r>
            <a:r>
              <a:rPr lang="en-US" dirty="0" smtClean="0"/>
              <a:t>organisms.</a:t>
            </a:r>
          </a:p>
          <a:p>
            <a:r>
              <a:rPr lang="en-US" dirty="0" smtClean="0"/>
              <a:t>Excessive </a:t>
            </a:r>
            <a:r>
              <a:rPr lang="en-US" dirty="0"/>
              <a:t>blooms on the surface of a lake or river can block sunlight from penetrating the water, choking out beneficial submerged aquatic </a:t>
            </a:r>
            <a:r>
              <a:rPr lang="en-US" dirty="0" smtClean="0"/>
              <a:t>vegetation.</a:t>
            </a:r>
          </a:p>
          <a:p>
            <a:r>
              <a:rPr lang="en-US" dirty="0" smtClean="0"/>
              <a:t>Many </a:t>
            </a:r>
            <a:r>
              <a:rPr lang="en-US" dirty="0"/>
              <a:t>algal and cyanobacterial blooms can produce toxins that can cause health issues in humans and animals, including stomach aches, vomiting, diarrhea, and more.</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55" y="1443835"/>
            <a:ext cx="3044662" cy="228349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385" y="3880036"/>
            <a:ext cx="3008832" cy="2206673"/>
          </a:xfrm>
          <a:prstGeom prst="rect">
            <a:avLst/>
          </a:prstGeom>
        </p:spPr>
      </p:pic>
    </p:spTree>
    <p:extLst>
      <p:ext uri="{BB962C8B-B14F-4D97-AF65-F5344CB8AC3E}">
        <p14:creationId xmlns:p14="http://schemas.microsoft.com/office/powerpoint/2010/main" val="38140030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4" y="222195"/>
            <a:ext cx="6413610" cy="1068935"/>
          </a:xfrm>
        </p:spPr>
        <p:txBody>
          <a:bodyPr>
            <a:normAutofit fontScale="90000"/>
          </a:bodyPr>
          <a:lstStyle/>
          <a:p>
            <a:r>
              <a:rPr lang="en-US" dirty="0" smtClean="0"/>
              <a:t>6d The Primary Sources </a:t>
            </a:r>
            <a:r>
              <a:rPr lang="en-US" dirty="0"/>
              <a:t>of </a:t>
            </a:r>
            <a:r>
              <a:rPr lang="en-US" dirty="0" smtClean="0"/>
              <a:t>Excess Phosphorus</a:t>
            </a:r>
            <a:r>
              <a:rPr lang="en-US" dirty="0"/>
              <a:t> </a:t>
            </a:r>
            <a:r>
              <a:rPr lang="en-US" dirty="0" smtClean="0"/>
              <a:t>are:</a:t>
            </a:r>
            <a:endParaRPr lang="en-US" dirty="0"/>
          </a:p>
        </p:txBody>
      </p:sp>
      <p:sp>
        <p:nvSpPr>
          <p:cNvPr id="3" name="Content Placeholder 2"/>
          <p:cNvSpPr>
            <a:spLocks noGrp="1"/>
          </p:cNvSpPr>
          <p:nvPr>
            <p:ph idx="1"/>
          </p:nvPr>
        </p:nvSpPr>
        <p:spPr>
          <a:xfrm>
            <a:off x="3197655" y="1443834"/>
            <a:ext cx="5497380" cy="5039265"/>
          </a:xfrm>
        </p:spPr>
        <p:txBody>
          <a:bodyPr>
            <a:normAutofit fontScale="62500" lnSpcReduction="20000"/>
          </a:bodyPr>
          <a:lstStyle/>
          <a:p>
            <a:r>
              <a:rPr lang="en-US" b="1" dirty="0" smtClean="0">
                <a:solidFill>
                  <a:srgbClr val="FFC000"/>
                </a:solidFill>
                <a:effectLst>
                  <a:outerShdw blurRad="38100" dist="38100" dir="2700000" algn="tl">
                    <a:srgbClr val="000000">
                      <a:alpha val="43137"/>
                    </a:srgbClr>
                  </a:outerShdw>
                </a:effectLst>
              </a:rPr>
              <a:t>Agriculture</a:t>
            </a:r>
            <a:r>
              <a:rPr lang="en-US" b="1" dirty="0">
                <a:solidFill>
                  <a:srgbClr val="FFC000"/>
                </a:solidFill>
                <a:effectLst>
                  <a:outerShdw blurRad="38100" dist="38100" dir="2700000" algn="tl">
                    <a:srgbClr val="000000">
                      <a:alpha val="43137"/>
                    </a:srgbClr>
                  </a:outerShdw>
                </a:effectLst>
              </a:rPr>
              <a:t>:</a:t>
            </a:r>
            <a:r>
              <a:rPr lang="en-US" dirty="0"/>
              <a:t> The </a:t>
            </a:r>
            <a:r>
              <a:rPr lang="en-US" dirty="0" smtClean="0"/>
              <a:t>phosphorus </a:t>
            </a:r>
            <a:r>
              <a:rPr lang="en-US" dirty="0"/>
              <a:t>in animal manure and chemical fertilizers are necessary to grow crops. However, when these nutrients are not fully utilized by plants they can be lost from the farm fields and negatively impact air and downstream water quality.</a:t>
            </a:r>
          </a:p>
          <a:p>
            <a:r>
              <a:rPr lang="en-US" b="1" dirty="0">
                <a:solidFill>
                  <a:srgbClr val="FFC000"/>
                </a:solidFill>
                <a:effectLst>
                  <a:outerShdw blurRad="38100" dist="38100" dir="2700000" algn="tl">
                    <a:srgbClr val="000000">
                      <a:alpha val="43137"/>
                    </a:srgbClr>
                  </a:outerShdw>
                </a:effectLst>
              </a:rPr>
              <a:t>Stormwater:</a:t>
            </a:r>
            <a:r>
              <a:rPr lang="en-US" dirty="0">
                <a:solidFill>
                  <a:srgbClr val="FFC000"/>
                </a:solidFill>
              </a:rPr>
              <a:t> </a:t>
            </a:r>
            <a:r>
              <a:rPr lang="en-US" dirty="0"/>
              <a:t>When precipitation falls on our cities and towns it runs across hard surfaces - like rooftops, sidewalks and roads - and carries pollutants, including </a:t>
            </a:r>
            <a:r>
              <a:rPr lang="en-US" dirty="0" smtClean="0"/>
              <a:t>phosphorus</a:t>
            </a:r>
            <a:r>
              <a:rPr lang="en-US" dirty="0"/>
              <a:t>, into local waterways.</a:t>
            </a:r>
          </a:p>
          <a:p>
            <a:r>
              <a:rPr lang="en-US" b="1" dirty="0">
                <a:solidFill>
                  <a:srgbClr val="FFC000"/>
                </a:solidFill>
                <a:effectLst>
                  <a:outerShdw blurRad="38100" dist="38100" dir="2700000" algn="tl">
                    <a:srgbClr val="000000">
                      <a:alpha val="43137"/>
                    </a:srgbClr>
                  </a:outerShdw>
                </a:effectLst>
              </a:rPr>
              <a:t>Wastewater:</a:t>
            </a:r>
            <a:r>
              <a:rPr lang="en-US" dirty="0"/>
              <a:t> Our sewer and septic systems are responsible for treating large quantities of waste, and these systems do not always operate properly or remove enough </a:t>
            </a:r>
            <a:r>
              <a:rPr lang="en-US" dirty="0" smtClean="0"/>
              <a:t>phosphorus </a:t>
            </a:r>
            <a:r>
              <a:rPr lang="en-US" dirty="0"/>
              <a:t>before discharging into waterways.</a:t>
            </a:r>
          </a:p>
          <a:p>
            <a:r>
              <a:rPr lang="en-US" b="1" dirty="0" smtClean="0">
                <a:solidFill>
                  <a:srgbClr val="FFC000"/>
                </a:solidFill>
                <a:effectLst>
                  <a:outerShdw blurRad="38100" dist="38100" dir="2700000" algn="tl">
                    <a:srgbClr val="000000">
                      <a:alpha val="43137"/>
                    </a:srgbClr>
                  </a:outerShdw>
                </a:effectLst>
              </a:rPr>
              <a:t>In </a:t>
            </a:r>
            <a:r>
              <a:rPr lang="en-US" b="1" dirty="0">
                <a:solidFill>
                  <a:srgbClr val="FFC000"/>
                </a:solidFill>
                <a:effectLst>
                  <a:outerShdw blurRad="38100" dist="38100" dir="2700000" algn="tl">
                    <a:srgbClr val="000000">
                      <a:alpha val="43137"/>
                    </a:srgbClr>
                  </a:outerShdw>
                </a:effectLst>
              </a:rPr>
              <a:t>and Around the Home: </a:t>
            </a:r>
            <a:r>
              <a:rPr lang="en-US" dirty="0"/>
              <a:t>Fertilizers, yard and pet waste and certain soaps and detergents contain </a:t>
            </a:r>
            <a:r>
              <a:rPr lang="en-US" dirty="0" smtClean="0"/>
              <a:t>phosphorus</a:t>
            </a:r>
            <a:r>
              <a:rPr lang="en-US" dirty="0"/>
              <a:t>, and can contribute to nutrient pollution if not properly used or disposed.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3808" b="7723"/>
          <a:stretch/>
        </p:blipFill>
        <p:spPr>
          <a:xfrm>
            <a:off x="143555" y="1596540"/>
            <a:ext cx="2960128" cy="201615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3808" b="3511"/>
          <a:stretch/>
        </p:blipFill>
        <p:spPr>
          <a:xfrm>
            <a:off x="143555" y="3682279"/>
            <a:ext cx="2960128" cy="2137870"/>
          </a:xfrm>
          <a:prstGeom prst="rect">
            <a:avLst/>
          </a:prstGeom>
        </p:spPr>
      </p:pic>
    </p:spTree>
    <p:extLst>
      <p:ext uri="{BB962C8B-B14F-4D97-AF65-F5344CB8AC3E}">
        <p14:creationId xmlns:p14="http://schemas.microsoft.com/office/powerpoint/2010/main" val="25177504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6d Phosphate-Free Detergents</a:t>
            </a:r>
            <a:endParaRPr lang="en-US" dirty="0"/>
          </a:p>
        </p:txBody>
      </p:sp>
      <p:sp>
        <p:nvSpPr>
          <p:cNvPr id="3" name="Content Placeholder 2"/>
          <p:cNvSpPr>
            <a:spLocks noGrp="1"/>
          </p:cNvSpPr>
          <p:nvPr>
            <p:ph idx="1"/>
          </p:nvPr>
        </p:nvSpPr>
        <p:spPr>
          <a:xfrm>
            <a:off x="1823311" y="4345230"/>
            <a:ext cx="7024430" cy="2290574"/>
          </a:xfrm>
        </p:spPr>
        <p:txBody>
          <a:bodyPr>
            <a:normAutofit/>
          </a:bodyPr>
          <a:lstStyle/>
          <a:p>
            <a:r>
              <a:rPr lang="en-US" sz="2000" dirty="0"/>
              <a:t>Modern laundry detergents no longer contain phosphates due to a ban passed in 1993. </a:t>
            </a:r>
            <a:endParaRPr lang="en-US" sz="2000" dirty="0" smtClean="0"/>
          </a:p>
          <a:p>
            <a:r>
              <a:rPr lang="en-US" sz="2000" dirty="0" smtClean="0"/>
              <a:t>The </a:t>
            </a:r>
            <a:r>
              <a:rPr lang="en-US" sz="2000" dirty="0"/>
              <a:t>law, however, did not apply to dishwasher detergents, many of which still contain </a:t>
            </a:r>
            <a:r>
              <a:rPr lang="en-US" sz="2000" dirty="0" smtClean="0"/>
              <a:t>phosphates.</a:t>
            </a:r>
          </a:p>
          <a:p>
            <a:r>
              <a:rPr lang="en-US" sz="2000" dirty="0" smtClean="0"/>
              <a:t>Some </a:t>
            </a:r>
            <a:r>
              <a:rPr lang="en-US" sz="2000" dirty="0"/>
              <a:t>states are moving to ban (or at least limit) phosphates in such detergents.</a:t>
            </a:r>
          </a:p>
        </p:txBody>
      </p:sp>
      <p:pic>
        <p:nvPicPr>
          <p:cNvPr id="10" name="Picture 9"/>
          <p:cNvPicPr>
            <a:picLocks noChangeAspect="1"/>
          </p:cNvPicPr>
          <p:nvPr/>
        </p:nvPicPr>
        <p:blipFill rotWithShape="1">
          <a:blip r:embed="rId2"/>
          <a:srcRect l="6837" t="4194" r="6837" b="15646"/>
          <a:stretch/>
        </p:blipFill>
        <p:spPr>
          <a:xfrm>
            <a:off x="3655770" y="1367483"/>
            <a:ext cx="2901395" cy="2901394"/>
          </a:xfrm>
          <a:prstGeom prst="rect">
            <a:avLst/>
          </a:prstGeom>
        </p:spPr>
      </p:pic>
    </p:spTree>
    <p:extLst>
      <p:ext uri="{BB962C8B-B14F-4D97-AF65-F5344CB8AC3E}">
        <p14:creationId xmlns:p14="http://schemas.microsoft.com/office/powerpoint/2010/main" val="18768183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Requirement 7</a:t>
            </a:r>
            <a:endParaRPr lang="en-US" dirty="0"/>
          </a:p>
        </p:txBody>
      </p:sp>
      <p:sp>
        <p:nvSpPr>
          <p:cNvPr id="5" name="Content Placeholder 4"/>
          <p:cNvSpPr>
            <a:spLocks noGrp="1"/>
          </p:cNvSpPr>
          <p:nvPr>
            <p:ph idx="1"/>
          </p:nvPr>
        </p:nvSpPr>
        <p:spPr/>
        <p:txBody>
          <a:bodyPr>
            <a:normAutofit fontScale="62500" lnSpcReduction="20000"/>
          </a:bodyPr>
          <a:lstStyle/>
          <a:p>
            <a:pPr marL="514350" indent="-514350">
              <a:buFont typeface="+mj-lt"/>
              <a:buAutoNum type="arabicPeriod" startAt="7"/>
            </a:pPr>
            <a:r>
              <a:rPr lang="en-US" dirty="0"/>
              <a:t>Do ONE of the following activities:</a:t>
            </a:r>
          </a:p>
          <a:p>
            <a:pPr marL="971550" lvl="1" indent="-514350">
              <a:buFont typeface="+mj-lt"/>
              <a:buAutoNum type="alphaLcPeriod"/>
            </a:pPr>
            <a:r>
              <a:rPr lang="en-US" dirty="0"/>
              <a:t>Visit a laboratory and talk to a chemist. Ask what that chemist does, and what training and education are needed to work as a chemist.</a:t>
            </a:r>
          </a:p>
          <a:p>
            <a:pPr marL="971550" lvl="1" indent="-514350">
              <a:buFont typeface="+mj-lt"/>
              <a:buAutoNum type="alphaLcPeriod"/>
            </a:pPr>
            <a:r>
              <a:rPr lang="en-US" dirty="0"/>
              <a:t>Using resources found at the library and in periodicals, books, and the Internet (with your parent's permission), learn about two different kinds of work done by chemists, chemical engineers, chemical technicians, or industrial chemists. For each of the four positions, find out the education and training requirements.</a:t>
            </a:r>
          </a:p>
          <a:p>
            <a:pPr marL="971550" lvl="1" indent="-514350">
              <a:buFont typeface="+mj-lt"/>
              <a:buAutoNum type="alphaLcPeriod"/>
            </a:pPr>
            <a:r>
              <a:rPr lang="en-US" dirty="0"/>
              <a:t>Visit an industrial plant that makes chemical products or uses chemical processes and describe the processes used. What, if any, by-products are produced and how they are handled.</a:t>
            </a:r>
          </a:p>
          <a:p>
            <a:pPr marL="971550" lvl="1" indent="-514350">
              <a:buFont typeface="+mj-lt"/>
              <a:buAutoNum type="alphaLcPeriod"/>
            </a:pPr>
            <a:r>
              <a:rPr lang="en-US" dirty="0"/>
              <a:t>Visit a county farm agency or similar governmental agency and learn how chemistry is used to meet the needs of </a:t>
            </a:r>
            <a:r>
              <a:rPr lang="en-US" dirty="0" smtClean="0"/>
              <a:t>agriculture, in </a:t>
            </a:r>
            <a:r>
              <a:rPr lang="en-US" dirty="0"/>
              <a:t>your county.</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0935" y="442642"/>
            <a:ext cx="914400" cy="933450"/>
          </a:xfrm>
          <a:prstGeom prst="rect">
            <a:avLst/>
          </a:prstGeom>
        </p:spPr>
      </p:pic>
    </p:spTree>
    <p:extLst>
      <p:ext uri="{BB962C8B-B14F-4D97-AF65-F5344CB8AC3E}">
        <p14:creationId xmlns:p14="http://schemas.microsoft.com/office/powerpoint/2010/main" val="14333124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7835</Words>
  <Application>Microsoft Office PowerPoint</Application>
  <PresentationFormat>On-screen Show (4:3)</PresentationFormat>
  <Paragraphs>515</Paragraphs>
  <Slides>104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104</vt:i4>
      </vt:variant>
    </vt:vector>
  </HeadingPairs>
  <TitlesOfParts>
    <vt:vector size="108" baseType="lpstr">
      <vt:lpstr>Arial</vt:lpstr>
      <vt:lpstr>Calibri</vt:lpstr>
      <vt:lpstr>Times New Roman</vt:lpstr>
      <vt:lpstr>Office Theme</vt:lpstr>
      <vt:lpstr>Chemistry Merit Badge</vt:lpstr>
      <vt:lpstr>Requirements</vt:lpstr>
      <vt:lpstr>Requirements</vt:lpstr>
      <vt:lpstr>Requirements</vt:lpstr>
      <vt:lpstr>Requirements</vt:lpstr>
      <vt:lpstr>Requirements</vt:lpstr>
      <vt:lpstr>Requirements</vt:lpstr>
      <vt:lpstr>Requirement 1</vt:lpstr>
      <vt:lpstr>1a Lab Safety Equipment</vt:lpstr>
      <vt:lpstr>1a Lab Safety Equipment</vt:lpstr>
      <vt:lpstr>1a Lab Safety Equipment</vt:lpstr>
      <vt:lpstr>1a Lab Safety Equipment</vt:lpstr>
      <vt:lpstr>1a Lab Safety Equipment</vt:lpstr>
      <vt:lpstr>1a Lab Safety Equipment</vt:lpstr>
      <vt:lpstr>1a Lab Safety Equipment</vt:lpstr>
      <vt:lpstr>1a Lab Safety Equipment</vt:lpstr>
      <vt:lpstr>Requirement 1</vt:lpstr>
      <vt:lpstr>1b What is a MSDS and its purpose?</vt:lpstr>
      <vt:lpstr>PowerPoint Presentation</vt:lpstr>
      <vt:lpstr>1b MSDS's Are Meant For</vt:lpstr>
      <vt:lpstr>Requirement 1</vt:lpstr>
      <vt:lpstr>PowerPoint Presentation</vt:lpstr>
      <vt:lpstr>PowerPoint Presentation</vt:lpstr>
      <vt:lpstr>Requirement 1</vt:lpstr>
      <vt:lpstr>1d Storage in Your Home</vt:lpstr>
      <vt:lpstr>1d Storage in Your School</vt:lpstr>
      <vt:lpstr>1d Storage in Your Community and the Environment</vt:lpstr>
      <vt:lpstr>Requirement 2</vt:lpstr>
      <vt:lpstr>2a Chemical Formulas</vt:lpstr>
      <vt:lpstr>2a Chemical Equations</vt:lpstr>
      <vt:lpstr>2a Iron in Copper Sulfate Experiment</vt:lpstr>
      <vt:lpstr>PowerPoint Presentation</vt:lpstr>
      <vt:lpstr>2a Iron in Copper Sulfate Experiment</vt:lpstr>
      <vt:lpstr>2a Iron in Copper Sulfate Experiment</vt:lpstr>
      <vt:lpstr>2a Iron in Copper Sulfate Experiment</vt:lpstr>
      <vt:lpstr>2a Iron in Copper Sulfate Experiment</vt:lpstr>
      <vt:lpstr>2b,c Separating Sand and Salt from Water Experiment</vt:lpstr>
      <vt:lpstr>2b,c Separating Sand and Salt from Water Experiment</vt:lpstr>
      <vt:lpstr>2b,c Separating Sand and Salt from Water Experiment</vt:lpstr>
      <vt:lpstr>2b,c Separating Sand and Salt from Water Experiment</vt:lpstr>
      <vt:lpstr>2b,c Separating Sand and Salt from Water Experiment</vt:lpstr>
      <vt:lpstr>Mixture Separation Salt and Sand</vt:lpstr>
      <vt:lpstr>2b Separating Oil from Water</vt:lpstr>
      <vt:lpstr>2b Separating Gasoline from Motor Oil</vt:lpstr>
      <vt:lpstr>PowerPoint Presentation</vt:lpstr>
      <vt:lpstr>2c Chemical and Physical Changes</vt:lpstr>
      <vt:lpstr>PowerPoint Presentation</vt:lpstr>
      <vt:lpstr>Requirement 3</vt:lpstr>
      <vt:lpstr>3 Cartesian Diver</vt:lpstr>
      <vt:lpstr>3 Cartesian Diver</vt:lpstr>
      <vt:lpstr>3 Effects of Pressure on a Gas</vt:lpstr>
      <vt:lpstr>3 Effects of Temperature on Gases</vt:lpstr>
      <vt:lpstr>3 Backpacking at Altitude</vt:lpstr>
      <vt:lpstr>3 Scuba Diving</vt:lpstr>
      <vt:lpstr>3 Scuba Diving</vt:lpstr>
      <vt:lpstr>Requirement 4</vt:lpstr>
      <vt:lpstr>4a Onion Experiment</vt:lpstr>
      <vt:lpstr>4a Onion Experiment</vt:lpstr>
      <vt:lpstr>4a Onion Experiment</vt:lpstr>
      <vt:lpstr>4b Toothpaste vs. Abrasive Cleanser</vt:lpstr>
      <vt:lpstr>4b Toothpaste vs. Abrasive Cleanser</vt:lpstr>
      <vt:lpstr>4c Oil and Water Experiment</vt:lpstr>
      <vt:lpstr>4c Oil and Water Experiment</vt:lpstr>
      <vt:lpstr>4c Oil and Water Experiment</vt:lpstr>
      <vt:lpstr>4c Oil and Water Experiment</vt:lpstr>
      <vt:lpstr>4c Oil and Water Experiment</vt:lpstr>
      <vt:lpstr>4c Oil and Water Experiment</vt:lpstr>
      <vt:lpstr>4c Oil and Water Experiment</vt:lpstr>
      <vt:lpstr>4c Oil and Water Experiment</vt:lpstr>
      <vt:lpstr>4c Oil and Water Experiment</vt:lpstr>
      <vt:lpstr>4c Oil and Water Experiment</vt:lpstr>
      <vt:lpstr>4c Oil and Water Experiment</vt:lpstr>
      <vt:lpstr>Requirement 5</vt:lpstr>
      <vt:lpstr>5 Analytical Chemistry</vt:lpstr>
      <vt:lpstr>5 Biochemistry</vt:lpstr>
      <vt:lpstr>5 Inorganic Chemistry</vt:lpstr>
      <vt:lpstr>5 Organic Chemistry</vt:lpstr>
      <vt:lpstr>5 Physical Chemistry</vt:lpstr>
      <vt:lpstr>5h. Photochemistry</vt:lpstr>
      <vt:lpstr>5i. Polymer Chemistry</vt:lpstr>
      <vt:lpstr>Requirement 6</vt:lpstr>
      <vt:lpstr>6a Government Agencies </vt:lpstr>
      <vt:lpstr>6a Government Agencies</vt:lpstr>
      <vt:lpstr>6b Pollution</vt:lpstr>
      <vt:lpstr>6b Pollution and the Ozone Layer</vt:lpstr>
      <vt:lpstr>6b Pollution and the Ozone Layer</vt:lpstr>
      <vt:lpstr>6b Pollution and Ozone</vt:lpstr>
      <vt:lpstr>6b Pollution and Global Warming</vt:lpstr>
      <vt:lpstr>6b Pollution and Global Warming</vt:lpstr>
      <vt:lpstr>6c Environmental Impact of Aluminum Cans</vt:lpstr>
      <vt:lpstr>6c Environmental Impact of Fossil Fuels</vt:lpstr>
      <vt:lpstr>6c Environmental Impact of Single Use Items</vt:lpstr>
      <vt:lpstr>6c Environmental Impact of Single Use Items</vt:lpstr>
      <vt:lpstr>6d Purpose of Phosphates in Fertilizers</vt:lpstr>
      <vt:lpstr>6d Purpose of Phosphates in Detergents</vt:lpstr>
      <vt:lpstr>6d Impact of Phosphates on the Environment</vt:lpstr>
      <vt:lpstr>6d The Primary Sources of Excess Phosphorus are:</vt:lpstr>
      <vt:lpstr>6d Phosphate-Free Detergents</vt:lpstr>
      <vt:lpstr>Requirement 7</vt:lpstr>
      <vt:lpstr>7b Chemists</vt:lpstr>
      <vt:lpstr>7b Chemical Engineers</vt:lpstr>
      <vt:lpstr>7b Chemical Technicians</vt:lpstr>
      <vt:lpstr>7b Industrial Chemists</vt:lpstr>
      <vt:lpstr>7d Wood County OSU Extension Office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2014-03-11T17:02:50Z</dcterms:created>
  <dcterms:modified xsi:type="dcterms:W3CDTF">2024-01-23T15:30:37Z</dcterms:modified>
</cp:coreProperties>
</file>